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6" r:id="rId4"/>
    <p:sldId id="295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9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98" r:id="rId22"/>
    <p:sldId id="276" r:id="rId23"/>
    <p:sldId id="277" r:id="rId24"/>
    <p:sldId id="278" r:id="rId25"/>
    <p:sldId id="279" r:id="rId26"/>
    <p:sldId id="292" r:id="rId27"/>
    <p:sldId id="293" r:id="rId28"/>
    <p:sldId id="294" r:id="rId29"/>
    <p:sldId id="280" r:id="rId30"/>
    <p:sldId id="281" r:id="rId31"/>
    <p:sldId id="282" r:id="rId32"/>
    <p:sldId id="283" r:id="rId33"/>
    <p:sldId id="299" r:id="rId34"/>
    <p:sldId id="284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66"/>
    <a:srgbClr val="FFFF66"/>
    <a:srgbClr val="009900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>
        <p:scale>
          <a:sx n="64" d="100"/>
          <a:sy n="64" d="100"/>
        </p:scale>
        <p:origin x="-1566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EF59-797B-40C5-BC8C-F7EC3AE216F2}" type="datetimeFigureOut">
              <a:rPr lang="en-US" smtClean="0"/>
              <a:pPr/>
              <a:t>4/17/2013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446CB-C914-4B30-A825-EB1755F66E19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EF59-797B-40C5-BC8C-F7EC3AE216F2}" type="datetimeFigureOut">
              <a:rPr lang="en-US" smtClean="0"/>
              <a:pPr/>
              <a:t>4/17/2013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446CB-C914-4B30-A825-EB1755F66E19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EF59-797B-40C5-BC8C-F7EC3AE216F2}" type="datetimeFigureOut">
              <a:rPr lang="en-US" smtClean="0"/>
              <a:pPr/>
              <a:t>4/17/2013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446CB-C914-4B30-A825-EB1755F66E19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EF59-797B-40C5-BC8C-F7EC3AE216F2}" type="datetimeFigureOut">
              <a:rPr lang="en-US" smtClean="0"/>
              <a:pPr/>
              <a:t>4/17/2013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446CB-C914-4B30-A825-EB1755F66E19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EF59-797B-40C5-BC8C-F7EC3AE216F2}" type="datetimeFigureOut">
              <a:rPr lang="en-US" smtClean="0"/>
              <a:pPr/>
              <a:t>4/17/2013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446CB-C914-4B30-A825-EB1755F66E19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EF59-797B-40C5-BC8C-F7EC3AE216F2}" type="datetimeFigureOut">
              <a:rPr lang="en-US" smtClean="0"/>
              <a:pPr/>
              <a:t>4/17/2013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446CB-C914-4B30-A825-EB1755F66E19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EF59-797B-40C5-BC8C-F7EC3AE216F2}" type="datetimeFigureOut">
              <a:rPr lang="en-US" smtClean="0"/>
              <a:pPr/>
              <a:t>4/17/2013</a:t>
            </a:fld>
            <a:endParaRPr lang="en-Z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446CB-C914-4B30-A825-EB1755F66E19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EF59-797B-40C5-BC8C-F7EC3AE216F2}" type="datetimeFigureOut">
              <a:rPr lang="en-US" smtClean="0"/>
              <a:pPr/>
              <a:t>4/17/2013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446CB-C914-4B30-A825-EB1755F66E19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EF59-797B-40C5-BC8C-F7EC3AE216F2}" type="datetimeFigureOut">
              <a:rPr lang="en-US" smtClean="0"/>
              <a:pPr/>
              <a:t>4/17/2013</a:t>
            </a:fld>
            <a:endParaRPr lang="en-Z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446CB-C914-4B30-A825-EB1755F66E19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EF59-797B-40C5-BC8C-F7EC3AE216F2}" type="datetimeFigureOut">
              <a:rPr lang="en-US" smtClean="0"/>
              <a:pPr/>
              <a:t>4/17/2013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446CB-C914-4B30-A825-EB1755F66E19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EF59-797B-40C5-BC8C-F7EC3AE216F2}" type="datetimeFigureOut">
              <a:rPr lang="en-US" smtClean="0"/>
              <a:pPr/>
              <a:t>4/17/2013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446CB-C914-4B30-A825-EB1755F66E19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FEF59-797B-40C5-BC8C-F7EC3AE216F2}" type="datetimeFigureOut">
              <a:rPr lang="en-US" smtClean="0"/>
              <a:pPr/>
              <a:t>4/17/2013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446CB-C914-4B30-A825-EB1755F66E19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71480"/>
            <a:ext cx="7772400" cy="4357717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ZA" sz="9600" b="1" dirty="0" smtClean="0"/>
              <a:t>DEMENTIAS</a:t>
            </a:r>
            <a:endParaRPr lang="en-ZA" sz="9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5572140"/>
            <a:ext cx="6400800" cy="1066792"/>
          </a:xfrm>
        </p:spPr>
        <p:txBody>
          <a:bodyPr>
            <a:normAutofit fontScale="85000" lnSpcReduction="20000"/>
          </a:bodyPr>
          <a:lstStyle/>
          <a:p>
            <a:r>
              <a:rPr lang="en-ZA" sz="4000" b="1" dirty="0" smtClean="0">
                <a:solidFill>
                  <a:schemeClr val="accent1">
                    <a:lumMod val="50000"/>
                  </a:schemeClr>
                </a:solidFill>
              </a:rPr>
              <a:t>Dr Vongani T. R. Ntsanwisi</a:t>
            </a:r>
          </a:p>
          <a:p>
            <a:r>
              <a:rPr lang="en-ZA" sz="4000" b="1" dirty="0" smtClean="0">
                <a:solidFill>
                  <a:schemeClr val="accent1">
                    <a:lumMod val="50000"/>
                  </a:schemeClr>
                </a:solidFill>
              </a:rPr>
              <a:t>2012</a:t>
            </a:r>
            <a:endParaRPr lang="en-ZA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ZA" b="1" dirty="0" smtClean="0"/>
              <a:t>RISK FACTORS</a:t>
            </a:r>
            <a:br>
              <a:rPr lang="en-ZA" b="1" dirty="0" smtClean="0"/>
            </a:br>
            <a:r>
              <a:rPr lang="en-ZA" b="1" dirty="0" smtClean="0"/>
              <a:t>DAT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ZA" sz="4000" dirty="0" smtClean="0"/>
              <a:t>Previous Head Injury</a:t>
            </a:r>
          </a:p>
          <a:p>
            <a:pPr>
              <a:buFont typeface="Wingdings" pitchFamily="2" charset="2"/>
              <a:buChar char="§"/>
            </a:pPr>
            <a:endParaRPr lang="en-ZA" sz="4000" dirty="0" smtClean="0"/>
          </a:p>
          <a:p>
            <a:pPr>
              <a:buFont typeface="Wingdings" pitchFamily="2" charset="2"/>
              <a:buChar char="§"/>
            </a:pPr>
            <a:r>
              <a:rPr lang="en-ZA" sz="4000" dirty="0" smtClean="0"/>
              <a:t>Hypothyroidism</a:t>
            </a:r>
          </a:p>
          <a:p>
            <a:pPr>
              <a:buNone/>
            </a:pPr>
            <a:endParaRPr lang="en-ZA" sz="4000" dirty="0" smtClean="0"/>
          </a:p>
          <a:p>
            <a:pPr>
              <a:buFont typeface="Wingdings" pitchFamily="2" charset="2"/>
              <a:buChar char="§"/>
            </a:pPr>
            <a:r>
              <a:rPr lang="en-ZA" sz="4000" dirty="0" smtClean="0"/>
              <a:t>Down’s syndrome and Family history of Down’s syndrome</a:t>
            </a:r>
          </a:p>
          <a:p>
            <a:pPr>
              <a:buFont typeface="Wingdings" pitchFamily="2" charset="2"/>
              <a:buChar char="§"/>
            </a:pPr>
            <a:endParaRPr lang="en-ZA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ZA" b="1" dirty="0" smtClean="0"/>
              <a:t>PATHOPHYSIOLOGY</a:t>
            </a:r>
            <a:br>
              <a:rPr lang="en-ZA" b="1" dirty="0" smtClean="0"/>
            </a:br>
            <a:r>
              <a:rPr lang="en-ZA" b="1" dirty="0" smtClean="0"/>
              <a:t>DAT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571612"/>
            <a:ext cx="8286808" cy="507209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n-ZA" b="1" dirty="0" smtClean="0"/>
              <a:t>Amyloid plagues </a:t>
            </a:r>
            <a:r>
              <a:rPr lang="en-ZA" dirty="0" smtClean="0"/>
              <a:t>– insoluble </a:t>
            </a:r>
            <a:r>
              <a:rPr lang="el-GR" dirty="0" smtClean="0"/>
              <a:t>β</a:t>
            </a:r>
            <a:r>
              <a:rPr lang="en-ZA" dirty="0" smtClean="0"/>
              <a:t> – amyloid peptide deposits on the hippocampus, amygdala and cerebral cortex</a:t>
            </a:r>
          </a:p>
          <a:p>
            <a:pPr>
              <a:buFont typeface="Wingdings" pitchFamily="2" charset="2"/>
              <a:buChar char="§"/>
            </a:pPr>
            <a:endParaRPr lang="en-ZA" dirty="0" smtClean="0"/>
          </a:p>
          <a:p>
            <a:pPr>
              <a:buFont typeface="Wingdings" pitchFamily="2" charset="2"/>
              <a:buChar char="§"/>
            </a:pPr>
            <a:r>
              <a:rPr lang="en-ZA" b="1" dirty="0" smtClean="0"/>
              <a:t>Neuro fibrillary tangles </a:t>
            </a:r>
            <a:r>
              <a:rPr lang="en-ZA" dirty="0" smtClean="0"/>
              <a:t>– consists phosphorelated tau protein on cortex, hippocampus and substantia nigra</a:t>
            </a:r>
          </a:p>
          <a:p>
            <a:pPr>
              <a:buFont typeface="Wingdings" pitchFamily="2" charset="2"/>
              <a:buChar char="§"/>
            </a:pPr>
            <a:endParaRPr lang="en-ZA" dirty="0" smtClean="0"/>
          </a:p>
          <a:p>
            <a:pPr>
              <a:buFont typeface="Wingdings" pitchFamily="2" charset="2"/>
              <a:buChar char="§"/>
            </a:pPr>
            <a:r>
              <a:rPr lang="en-ZA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Z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ZA" b="1" dirty="0" smtClean="0"/>
              <a:t>PATHOPHYSIOLOGY...</a:t>
            </a:r>
            <a:br>
              <a:rPr lang="en-ZA" b="1" dirty="0" smtClean="0"/>
            </a:br>
            <a:r>
              <a:rPr lang="en-ZA" b="1" dirty="0" smtClean="0"/>
              <a:t>DAT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n-ZA" dirty="0" smtClean="0"/>
              <a:t>Up to 50% </a:t>
            </a:r>
            <a:r>
              <a:rPr lang="en-ZA" b="1" dirty="0" smtClean="0"/>
              <a:t>loss of neurons </a:t>
            </a:r>
            <a:r>
              <a:rPr lang="en-ZA" dirty="0" smtClean="0"/>
              <a:t>in the cortex and hippocampus</a:t>
            </a:r>
            <a:endParaRPr lang="en-ZA" b="1" dirty="0" smtClean="0"/>
          </a:p>
          <a:p>
            <a:pPr>
              <a:buFont typeface="Wingdings" pitchFamily="2" charset="2"/>
              <a:buChar char="§"/>
            </a:pPr>
            <a:endParaRPr lang="en-ZA" b="1" dirty="0"/>
          </a:p>
          <a:p>
            <a:pPr>
              <a:buFont typeface="Wingdings" pitchFamily="2" charset="2"/>
              <a:buChar char="§"/>
            </a:pPr>
            <a:r>
              <a:rPr lang="en-ZA" b="1" dirty="0" smtClean="0"/>
              <a:t>Genetics</a:t>
            </a:r>
            <a:r>
              <a:rPr lang="en-ZA" dirty="0" smtClean="0"/>
              <a:t> – 40% have a positive family history – chromosome 21, 19, 14 and 1</a:t>
            </a:r>
          </a:p>
          <a:p>
            <a:pPr>
              <a:buFont typeface="Wingdings" pitchFamily="2" charset="2"/>
              <a:buChar char="§"/>
            </a:pPr>
            <a:endParaRPr lang="en-ZA" dirty="0" smtClean="0"/>
          </a:p>
          <a:p>
            <a:pPr>
              <a:buFont typeface="Wingdings" pitchFamily="2" charset="2"/>
              <a:buChar char="§"/>
            </a:pPr>
            <a:r>
              <a:rPr lang="en-ZA" b="1" dirty="0" smtClean="0"/>
              <a:t>Cholinergic  hypothesis </a:t>
            </a:r>
            <a:r>
              <a:rPr lang="en-ZA" dirty="0" smtClean="0"/>
              <a:t>– Pathological changes lead to degeneration of basal forebrain (nucleus basalis of meynert)</a:t>
            </a:r>
          </a:p>
          <a:p>
            <a:endParaRPr lang="en-ZA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ZA" b="1" dirty="0" smtClean="0"/>
              <a:t>CLINICAL FEATURES </a:t>
            </a:r>
            <a:br>
              <a:rPr lang="en-ZA" b="1" dirty="0" smtClean="0"/>
            </a:br>
            <a:r>
              <a:rPr lang="en-ZA" b="1" dirty="0" smtClean="0"/>
              <a:t>DAT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97207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ZA" sz="3600" dirty="0" smtClean="0"/>
              <a:t>Symptoms start insidiously</a:t>
            </a:r>
          </a:p>
          <a:p>
            <a:pPr>
              <a:buFont typeface="Wingdings" pitchFamily="2" charset="2"/>
              <a:buChar char="§"/>
            </a:pPr>
            <a:r>
              <a:rPr lang="en-ZA" sz="3600" dirty="0" smtClean="0"/>
              <a:t>Early symptoms</a:t>
            </a:r>
            <a:r>
              <a:rPr lang="en-ZA" dirty="0" smtClean="0"/>
              <a:t>:-</a:t>
            </a:r>
          </a:p>
          <a:p>
            <a:pPr lvl="2">
              <a:buFont typeface="Wingdings" pitchFamily="2" charset="2"/>
              <a:buChar char="§"/>
            </a:pPr>
            <a:r>
              <a:rPr lang="en-ZA" sz="2800" dirty="0" smtClean="0"/>
              <a:t>Forgetfulness</a:t>
            </a:r>
          </a:p>
          <a:p>
            <a:pPr lvl="2">
              <a:buFont typeface="Wingdings" pitchFamily="2" charset="2"/>
              <a:buChar char="§"/>
            </a:pPr>
            <a:r>
              <a:rPr lang="en-ZA" sz="2800" dirty="0" smtClean="0"/>
              <a:t>Deterioration in self-care</a:t>
            </a:r>
          </a:p>
          <a:p>
            <a:pPr lvl="2">
              <a:buFont typeface="Wingdings" pitchFamily="2" charset="2"/>
              <a:buChar char="§"/>
            </a:pPr>
            <a:r>
              <a:rPr lang="en-ZA" sz="2800" dirty="0" smtClean="0"/>
              <a:t>Wandering</a:t>
            </a:r>
          </a:p>
          <a:p>
            <a:pPr lvl="2">
              <a:buFont typeface="Wingdings" pitchFamily="2" charset="2"/>
              <a:buChar char="§"/>
            </a:pPr>
            <a:r>
              <a:rPr lang="en-ZA" sz="2800" dirty="0" smtClean="0"/>
              <a:t>Irritability</a:t>
            </a:r>
          </a:p>
          <a:p>
            <a:pPr>
              <a:buFont typeface="Wingdings" pitchFamily="2" charset="2"/>
              <a:buChar char="§"/>
            </a:pPr>
            <a:r>
              <a:rPr lang="en-ZA" sz="3600" dirty="0" smtClean="0"/>
              <a:t>Amnesia, mainly for recent events</a:t>
            </a:r>
          </a:p>
          <a:p>
            <a:pPr>
              <a:buFont typeface="Wingdings" pitchFamily="2" charset="2"/>
              <a:buChar char="§"/>
            </a:pPr>
            <a:r>
              <a:rPr lang="en-ZA" sz="3600" dirty="0" smtClean="0"/>
              <a:t>Disorientation, especially for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ZA" b="1" dirty="0" smtClean="0"/>
              <a:t>CLINICAL FEATURES </a:t>
            </a:r>
            <a:br>
              <a:rPr lang="en-ZA" b="1" dirty="0" smtClean="0"/>
            </a:br>
            <a:r>
              <a:rPr lang="en-ZA" b="1" dirty="0" smtClean="0"/>
              <a:t>DAT...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600200"/>
            <a:ext cx="8286808" cy="52578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ZA" b="1" dirty="0" smtClean="0"/>
              <a:t>Aphasia</a:t>
            </a:r>
            <a:r>
              <a:rPr lang="en-ZA" dirty="0" smtClean="0"/>
              <a:t> – Lexical anomia (word-finding difficulty)</a:t>
            </a:r>
          </a:p>
          <a:p>
            <a:pPr>
              <a:buFont typeface="Wingdings" pitchFamily="2" charset="2"/>
              <a:buChar char="§"/>
            </a:pPr>
            <a:r>
              <a:rPr lang="en-ZA" b="1" dirty="0" smtClean="0"/>
              <a:t>Apraxia</a:t>
            </a:r>
            <a:r>
              <a:rPr lang="en-ZA" dirty="0" smtClean="0"/>
              <a:t> – Evidenced by awkwardness with sequence of dressing</a:t>
            </a:r>
          </a:p>
          <a:p>
            <a:pPr>
              <a:buFont typeface="Wingdings" pitchFamily="2" charset="2"/>
              <a:buChar char="§"/>
            </a:pPr>
            <a:r>
              <a:rPr lang="en-ZA" dirty="0" smtClean="0"/>
              <a:t>Gertsman syndrome :-</a:t>
            </a:r>
          </a:p>
          <a:p>
            <a:pPr lvl="2">
              <a:buFont typeface="Wingdings" pitchFamily="2" charset="2"/>
              <a:buChar char="§"/>
            </a:pPr>
            <a:r>
              <a:rPr lang="en-ZA" sz="2800" dirty="0" smtClean="0"/>
              <a:t>Right parietal disease</a:t>
            </a:r>
          </a:p>
          <a:p>
            <a:pPr lvl="2">
              <a:buFont typeface="Wingdings" pitchFamily="2" charset="2"/>
              <a:buChar char="§"/>
            </a:pPr>
            <a:r>
              <a:rPr lang="en-ZA" sz="2800" dirty="0" smtClean="0"/>
              <a:t>Finger Agnosia</a:t>
            </a:r>
          </a:p>
          <a:p>
            <a:pPr lvl="2">
              <a:buFont typeface="Wingdings" pitchFamily="2" charset="2"/>
              <a:buChar char="§"/>
            </a:pPr>
            <a:r>
              <a:rPr lang="en-ZA" sz="2800" dirty="0" smtClean="0"/>
              <a:t>Right - Left disorientation</a:t>
            </a:r>
          </a:p>
          <a:p>
            <a:pPr lvl="2">
              <a:buFont typeface="Wingdings" pitchFamily="2" charset="2"/>
              <a:buChar char="§"/>
            </a:pPr>
            <a:r>
              <a:rPr lang="en-ZA" sz="2800" dirty="0" smtClean="0"/>
              <a:t>Acalculia</a:t>
            </a:r>
          </a:p>
          <a:p>
            <a:pPr lvl="2">
              <a:buFont typeface="Wingdings" pitchFamily="2" charset="2"/>
              <a:buChar char="§"/>
            </a:pPr>
            <a:r>
              <a:rPr lang="en-ZA" sz="2800" dirty="0" smtClean="0"/>
              <a:t>Dysgraphia</a:t>
            </a:r>
          </a:p>
          <a:p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ZA" b="1" dirty="0" smtClean="0"/>
              <a:t>CLINICAL FEATURES </a:t>
            </a:r>
            <a:br>
              <a:rPr lang="en-ZA" b="1" dirty="0" smtClean="0"/>
            </a:br>
            <a:r>
              <a:rPr lang="en-ZA" b="1" dirty="0" smtClean="0"/>
              <a:t>DAT...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lnSpc>
                <a:spcPct val="170000"/>
              </a:lnSpc>
              <a:buFont typeface="Wingdings" pitchFamily="2" charset="2"/>
              <a:buChar char="§"/>
            </a:pPr>
            <a:r>
              <a:rPr lang="en-ZA" sz="3600" dirty="0" smtClean="0"/>
              <a:t>Impaired visio-spatial skills</a:t>
            </a:r>
          </a:p>
          <a:p>
            <a:pPr>
              <a:lnSpc>
                <a:spcPct val="170000"/>
              </a:lnSpc>
              <a:buFont typeface="Wingdings" pitchFamily="2" charset="2"/>
              <a:buChar char="§"/>
            </a:pPr>
            <a:r>
              <a:rPr lang="en-ZA" sz="3600" dirty="0" smtClean="0"/>
              <a:t>Impaired executive function</a:t>
            </a:r>
          </a:p>
          <a:p>
            <a:pPr>
              <a:lnSpc>
                <a:spcPct val="170000"/>
              </a:lnSpc>
              <a:buFont typeface="Wingdings" pitchFamily="2" charset="2"/>
              <a:buChar char="§"/>
            </a:pPr>
            <a:r>
              <a:rPr lang="en-ZA" sz="3600" dirty="0" smtClean="0"/>
              <a:t>Delusions – Paranoid</a:t>
            </a:r>
          </a:p>
          <a:p>
            <a:pPr>
              <a:lnSpc>
                <a:spcPct val="170000"/>
              </a:lnSpc>
              <a:buFont typeface="Wingdings" pitchFamily="2" charset="2"/>
              <a:buChar char="§"/>
            </a:pPr>
            <a:r>
              <a:rPr lang="en-ZA" sz="3600" dirty="0" smtClean="0"/>
              <a:t>Hallucinations – Auditory and Visual</a:t>
            </a:r>
          </a:p>
          <a:p>
            <a:pPr>
              <a:lnSpc>
                <a:spcPct val="170000"/>
              </a:lnSpc>
              <a:buFont typeface="Wingdings" pitchFamily="2" charset="2"/>
              <a:buChar char="§"/>
            </a:pPr>
            <a:r>
              <a:rPr lang="en-ZA" sz="3600" dirty="0" smtClean="0"/>
              <a:t>Depression is common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ZA" b="1" dirty="0" smtClean="0"/>
              <a:t>CLINICAL FEATURES </a:t>
            </a:r>
            <a:br>
              <a:rPr lang="en-ZA" b="1" dirty="0" smtClean="0"/>
            </a:br>
            <a:r>
              <a:rPr lang="en-ZA" b="1" dirty="0" smtClean="0"/>
              <a:t>DAT...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ZA" sz="3600" dirty="0" smtClean="0"/>
              <a:t>Behavioural disturbance – </a:t>
            </a:r>
          </a:p>
          <a:p>
            <a:pPr lvl="2">
              <a:buFont typeface="Wingdings" pitchFamily="2" charset="2"/>
              <a:buChar char="§"/>
            </a:pPr>
            <a:r>
              <a:rPr lang="en-ZA" sz="3200" dirty="0" smtClean="0"/>
              <a:t>Aggression </a:t>
            </a:r>
          </a:p>
          <a:p>
            <a:pPr lvl="2">
              <a:buFont typeface="Wingdings" pitchFamily="2" charset="2"/>
              <a:buChar char="§"/>
            </a:pPr>
            <a:r>
              <a:rPr lang="en-ZA" sz="3200" dirty="0" smtClean="0"/>
              <a:t>Wandering</a:t>
            </a:r>
          </a:p>
          <a:p>
            <a:pPr lvl="2">
              <a:buFont typeface="Wingdings" pitchFamily="2" charset="2"/>
              <a:buChar char="§"/>
            </a:pPr>
            <a:r>
              <a:rPr lang="en-ZA" sz="3200" dirty="0" smtClean="0"/>
              <a:t>Explosive temper </a:t>
            </a:r>
          </a:p>
          <a:p>
            <a:pPr lvl="2">
              <a:buFont typeface="Wingdings" pitchFamily="2" charset="2"/>
              <a:buChar char="§"/>
            </a:pPr>
            <a:r>
              <a:rPr lang="en-ZA" sz="3200" dirty="0" smtClean="0"/>
              <a:t>Sexual Disinhibition </a:t>
            </a:r>
          </a:p>
          <a:p>
            <a:pPr lvl="2">
              <a:buFont typeface="Wingdings" pitchFamily="2" charset="2"/>
              <a:buChar char="§"/>
            </a:pPr>
            <a:r>
              <a:rPr lang="en-ZA" sz="3200" dirty="0" smtClean="0"/>
              <a:t>Incontinence </a:t>
            </a:r>
          </a:p>
          <a:p>
            <a:pPr lvl="2">
              <a:buFont typeface="Wingdings" pitchFamily="2" charset="2"/>
              <a:buChar char="§"/>
            </a:pPr>
            <a:r>
              <a:rPr lang="en-ZA" sz="3200" dirty="0" smtClean="0"/>
              <a:t>Excessive eating</a:t>
            </a:r>
          </a:p>
          <a:p>
            <a:pPr>
              <a:buFont typeface="Wingdings" pitchFamily="2" charset="2"/>
              <a:buChar char="§"/>
            </a:pPr>
            <a:r>
              <a:rPr lang="en-ZA" sz="3600" dirty="0" smtClean="0"/>
              <a:t>Personality change</a:t>
            </a:r>
          </a:p>
          <a:p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114300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ZA" b="1" dirty="0" smtClean="0"/>
              <a:t>FACTORS ASSOCIATED WITH POOR PROGNOSIS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504351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ZA" sz="4000" dirty="0" smtClean="0"/>
              <a:t>Male gender</a:t>
            </a:r>
          </a:p>
          <a:p>
            <a:pPr>
              <a:buFont typeface="Wingdings" pitchFamily="2" charset="2"/>
              <a:buChar char="§"/>
            </a:pPr>
            <a:r>
              <a:rPr lang="en-ZA" sz="4000" dirty="0" smtClean="0"/>
              <a:t>Onset  </a:t>
            </a:r>
            <a:r>
              <a:rPr lang="en-ZA" sz="4000" b="1" dirty="0" smtClean="0"/>
              <a:t>&lt;</a:t>
            </a:r>
            <a:r>
              <a:rPr lang="en-ZA" sz="4000" dirty="0" smtClean="0"/>
              <a:t>65 years</a:t>
            </a:r>
          </a:p>
          <a:p>
            <a:pPr>
              <a:buFont typeface="Wingdings" pitchFamily="2" charset="2"/>
              <a:buChar char="§"/>
            </a:pPr>
            <a:r>
              <a:rPr lang="en-ZA" sz="4000" dirty="0" smtClean="0"/>
              <a:t>Parietal lobe damage</a:t>
            </a:r>
          </a:p>
          <a:p>
            <a:pPr>
              <a:buFont typeface="Wingdings" pitchFamily="2" charset="2"/>
              <a:buChar char="§"/>
            </a:pPr>
            <a:r>
              <a:rPr lang="en-ZA" sz="4000" dirty="0" smtClean="0"/>
              <a:t>Prominent behavioural problems</a:t>
            </a:r>
          </a:p>
          <a:p>
            <a:pPr>
              <a:buFont typeface="Wingdings" pitchFamily="2" charset="2"/>
              <a:buChar char="§"/>
            </a:pPr>
            <a:r>
              <a:rPr lang="en-ZA" sz="4000" dirty="0" smtClean="0"/>
              <a:t>Severe focal cognitive deficits, such as apraxia</a:t>
            </a:r>
          </a:p>
          <a:p>
            <a:pPr>
              <a:buFont typeface="Wingdings" pitchFamily="2" charset="2"/>
              <a:buChar char="§"/>
            </a:pPr>
            <a:r>
              <a:rPr lang="en-ZA" sz="4000" dirty="0" smtClean="0"/>
              <a:t>Depression</a:t>
            </a:r>
            <a:endParaRPr lang="en-ZA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72560" cy="114300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ZA" sz="4800" b="1" dirty="0" smtClean="0"/>
              <a:t>ASSESSMENT</a:t>
            </a:r>
            <a:br>
              <a:rPr lang="en-ZA" sz="4800" b="1" dirty="0" smtClean="0"/>
            </a:br>
            <a:r>
              <a:rPr lang="en-ZA" sz="4800" b="1" dirty="0" smtClean="0"/>
              <a:t>DAT</a:t>
            </a:r>
            <a:endParaRPr lang="en-ZA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600200"/>
            <a:ext cx="8572560" cy="504351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ZA" sz="4000" dirty="0" smtClean="0"/>
              <a:t>Mental Status Examination </a:t>
            </a:r>
            <a:r>
              <a:rPr lang="en-ZA" sz="4000" b="1" dirty="0" smtClean="0"/>
              <a:t>(MSE)</a:t>
            </a:r>
            <a:r>
              <a:rPr lang="en-ZA" sz="4000" dirty="0" smtClean="0"/>
              <a:t>:-</a:t>
            </a:r>
          </a:p>
          <a:p>
            <a:pPr lvl="2">
              <a:buFont typeface="Wingdings" pitchFamily="2" charset="2"/>
              <a:buChar char="§"/>
            </a:pPr>
            <a:r>
              <a:rPr lang="en-ZA" sz="3500" dirty="0" smtClean="0"/>
              <a:t>Note Clouding of consciousness (Delirium)</a:t>
            </a:r>
          </a:p>
          <a:p>
            <a:pPr lvl="2">
              <a:buFont typeface="Wingdings" pitchFamily="2" charset="2"/>
              <a:buChar char="§"/>
            </a:pPr>
            <a:r>
              <a:rPr lang="en-ZA" sz="3500" dirty="0" smtClean="0"/>
              <a:t>Symptoms of depression, psychosis</a:t>
            </a:r>
          </a:p>
          <a:p>
            <a:pPr lvl="2">
              <a:buNone/>
            </a:pPr>
            <a:endParaRPr lang="en-ZA" sz="3200" dirty="0" smtClean="0"/>
          </a:p>
          <a:p>
            <a:pPr>
              <a:buFont typeface="Wingdings" pitchFamily="2" charset="2"/>
              <a:buChar char="§"/>
            </a:pPr>
            <a:r>
              <a:rPr lang="en-ZA" sz="4000" dirty="0" smtClean="0"/>
              <a:t>Cognitive testing – Mini Mental Status Examination </a:t>
            </a:r>
            <a:r>
              <a:rPr lang="en-ZA" sz="4000" b="1" dirty="0" smtClean="0"/>
              <a:t>(MMSE)</a:t>
            </a:r>
          </a:p>
          <a:p>
            <a:pPr>
              <a:buNone/>
            </a:pPr>
            <a:endParaRPr lang="en-ZA" sz="4000" b="1" dirty="0" smtClean="0"/>
          </a:p>
          <a:p>
            <a:pPr>
              <a:buFont typeface="Wingdings" pitchFamily="2" charset="2"/>
              <a:buChar char="§"/>
            </a:pPr>
            <a:r>
              <a:rPr lang="en-ZA" sz="4000" dirty="0" smtClean="0"/>
              <a:t>Clock drawing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ZA" b="1" dirty="0" smtClean="0"/>
              <a:t>ASSESSMENT</a:t>
            </a:r>
            <a:br>
              <a:rPr lang="en-ZA" b="1" dirty="0" smtClean="0"/>
            </a:br>
            <a:r>
              <a:rPr lang="en-ZA" b="1" dirty="0" smtClean="0"/>
              <a:t>DAT...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ZA" sz="4000" dirty="0" smtClean="0"/>
              <a:t>Category generation</a:t>
            </a:r>
          </a:p>
          <a:p>
            <a:pPr>
              <a:buFont typeface="Wingdings" pitchFamily="2" charset="2"/>
              <a:buChar char="§"/>
            </a:pPr>
            <a:r>
              <a:rPr lang="en-ZA" sz="4000" dirty="0" smtClean="0"/>
              <a:t>Go-no-go Test</a:t>
            </a:r>
          </a:p>
          <a:p>
            <a:pPr>
              <a:buFont typeface="Wingdings" pitchFamily="2" charset="2"/>
              <a:buChar char="§"/>
            </a:pPr>
            <a:r>
              <a:rPr lang="en-ZA" sz="4000" dirty="0" smtClean="0"/>
              <a:t>Physical examination, </a:t>
            </a:r>
            <a:r>
              <a:rPr lang="en-ZA" dirty="0" smtClean="0"/>
              <a:t>to detect focal neurological signs, gait disturbances and signs of PD</a:t>
            </a:r>
          </a:p>
          <a:p>
            <a:pPr>
              <a:buFont typeface="Wingdings" pitchFamily="2" charset="2"/>
              <a:buChar char="§"/>
            </a:pPr>
            <a:r>
              <a:rPr lang="en-ZA" sz="4000" dirty="0" smtClean="0"/>
              <a:t>Routine Blood tests</a:t>
            </a:r>
          </a:p>
          <a:p>
            <a:pPr>
              <a:buFont typeface="Wingdings" pitchFamily="2" charset="2"/>
              <a:buChar char="§"/>
            </a:pPr>
            <a:r>
              <a:rPr lang="en-ZA" sz="4000" dirty="0" smtClean="0"/>
              <a:t>EEG - </a:t>
            </a:r>
            <a:r>
              <a:rPr lang="en-ZA" dirty="0" smtClean="0"/>
              <a:t>to exclude delirium and CJD</a:t>
            </a:r>
            <a:endParaRPr lang="en-ZA" sz="4000" dirty="0" smtClean="0"/>
          </a:p>
          <a:p>
            <a:endParaRPr lang="en-ZA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0"/>
            <a:ext cx="8501122" cy="1071546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ZA" b="1" dirty="0" smtClean="0"/>
              <a:t>    INTRODUCTION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214422"/>
            <a:ext cx="8643998" cy="564357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ZA" dirty="0" smtClean="0"/>
              <a:t>A group of neuro-psychiatric disorders, characterised by:- </a:t>
            </a:r>
          </a:p>
          <a:p>
            <a:pPr lvl="3">
              <a:buFont typeface="Wingdings" pitchFamily="2" charset="2"/>
              <a:buChar char="§"/>
            </a:pPr>
            <a:r>
              <a:rPr lang="en-ZA" dirty="0" smtClean="0"/>
              <a:t>loss if previous levels of </a:t>
            </a:r>
            <a:r>
              <a:rPr lang="en-ZA" b="1" dirty="0" smtClean="0">
                <a:solidFill>
                  <a:schemeClr val="accent1">
                    <a:lumMod val="75000"/>
                  </a:schemeClr>
                </a:solidFill>
              </a:rPr>
              <a:t>cognitive, executive </a:t>
            </a:r>
            <a:r>
              <a:rPr lang="en-ZA" dirty="0" smtClean="0"/>
              <a:t>and </a:t>
            </a:r>
            <a:r>
              <a:rPr lang="en-ZA" b="1" dirty="0" smtClean="0">
                <a:solidFill>
                  <a:schemeClr val="accent1">
                    <a:lumMod val="75000"/>
                  </a:schemeClr>
                </a:solidFill>
              </a:rPr>
              <a:t>memory</a:t>
            </a:r>
            <a:r>
              <a:rPr lang="en-ZA" dirty="0" smtClean="0"/>
              <a:t> (anterograde and / or retrograde) </a:t>
            </a:r>
            <a:r>
              <a:rPr lang="en-ZA" dirty="0" smtClean="0">
                <a:solidFill>
                  <a:schemeClr val="accent1">
                    <a:lumMod val="75000"/>
                  </a:schemeClr>
                </a:solidFill>
              </a:rPr>
              <a:t>function</a:t>
            </a:r>
            <a:r>
              <a:rPr lang="en-ZA" dirty="0" smtClean="0"/>
              <a:t>, in a </a:t>
            </a:r>
            <a:r>
              <a:rPr lang="en-ZA" dirty="0" smtClean="0">
                <a:solidFill>
                  <a:schemeClr val="accent1">
                    <a:lumMod val="75000"/>
                  </a:schemeClr>
                </a:solidFill>
              </a:rPr>
              <a:t>state of full alertness </a:t>
            </a:r>
            <a:r>
              <a:rPr lang="en-ZA" dirty="0" smtClean="0"/>
              <a:t>/</a:t>
            </a:r>
            <a:r>
              <a:rPr lang="en-ZA" dirty="0" smtClean="0">
                <a:solidFill>
                  <a:schemeClr val="accent1">
                    <a:lumMod val="75000"/>
                  </a:schemeClr>
                </a:solidFill>
              </a:rPr>
              <a:t> clear sensorium</a:t>
            </a:r>
          </a:p>
          <a:p>
            <a:pPr lvl="3">
              <a:buNone/>
            </a:pPr>
            <a:endParaRPr lang="en-ZA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ZA" dirty="0" smtClean="0"/>
              <a:t>Biopsychosocial management of dementia is an integral part of primary care medicine, neurology and psychiatric practice</a:t>
            </a:r>
          </a:p>
          <a:p>
            <a:pPr>
              <a:buNone/>
            </a:pPr>
            <a:endParaRPr lang="en-ZA" dirty="0" smtClean="0"/>
          </a:p>
          <a:p>
            <a:pPr>
              <a:buFont typeface="Wingdings" pitchFamily="2" charset="2"/>
              <a:buChar char="§"/>
            </a:pPr>
            <a:r>
              <a:rPr lang="en-ZA" dirty="0" smtClean="0"/>
              <a:t>Dementia challenges the psychiatrist’s diagnostic, psychopharmacological and psychotherapeutic skills...</a:t>
            </a:r>
          </a:p>
          <a:p>
            <a:pPr>
              <a:buFont typeface="Wingdings" pitchFamily="2" charset="2"/>
              <a:buChar char="§"/>
            </a:pPr>
            <a:endParaRPr lang="en-Z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ZA" b="1" dirty="0" smtClean="0"/>
              <a:t>ASSESSMENT</a:t>
            </a:r>
            <a:br>
              <a:rPr lang="en-ZA" b="1" dirty="0" smtClean="0"/>
            </a:br>
            <a:r>
              <a:rPr lang="en-ZA" b="1" dirty="0" smtClean="0"/>
              <a:t>DAT...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ZA" dirty="0" smtClean="0"/>
              <a:t>Neuro-imaging:- </a:t>
            </a:r>
          </a:p>
          <a:p>
            <a:pPr lvl="1">
              <a:buFont typeface="Wingdings" pitchFamily="2" charset="2"/>
              <a:buChar char="§"/>
            </a:pPr>
            <a:r>
              <a:rPr lang="en-ZA" dirty="0" smtClean="0"/>
              <a:t>CT and MRI Scan – </a:t>
            </a:r>
          </a:p>
          <a:p>
            <a:pPr lvl="1">
              <a:buFont typeface="Wingdings" pitchFamily="2" charset="2"/>
              <a:buChar char="§"/>
            </a:pPr>
            <a:r>
              <a:rPr lang="en-ZA" dirty="0" smtClean="0"/>
              <a:t>Cortical atrophy and ventricular megaly do not by themselves confirm dementia, and in isolation are not specific findings. Serial neuro-imaging is essential</a:t>
            </a:r>
          </a:p>
          <a:p>
            <a:pPr>
              <a:buFont typeface="Wingdings" pitchFamily="2" charset="2"/>
              <a:buChar char="§"/>
            </a:pPr>
            <a:r>
              <a:rPr lang="en-ZA" dirty="0" smtClean="0"/>
              <a:t>Progressive cerebral atrophy is more likely in DAT and VaD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ZA" b="1" dirty="0" smtClean="0"/>
              <a:t>ASSESSMENT</a:t>
            </a:r>
            <a:br>
              <a:rPr lang="en-ZA" b="1" dirty="0" smtClean="0"/>
            </a:br>
            <a:r>
              <a:rPr lang="en-ZA" b="1" dirty="0" smtClean="0"/>
              <a:t>DAT...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ZA" sz="4000" dirty="0" smtClean="0"/>
              <a:t>Peri-ventricular hyper-intensities are also seen in DAT and VaD</a:t>
            </a:r>
          </a:p>
          <a:p>
            <a:pPr>
              <a:buNone/>
            </a:pPr>
            <a:endParaRPr lang="en-ZA" sz="4000" dirty="0" smtClean="0"/>
          </a:p>
          <a:p>
            <a:pPr>
              <a:buFont typeface="Wingdings" pitchFamily="2" charset="2"/>
              <a:buChar char="§"/>
            </a:pPr>
            <a:r>
              <a:rPr lang="en-ZA" sz="4000" dirty="0" smtClean="0"/>
              <a:t>Decreased white matter volume observed in DAT</a:t>
            </a:r>
          </a:p>
          <a:p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ZA" b="1" dirty="0" smtClean="0"/>
              <a:t>PHARMACOLOGICAL MANAGEMENT</a:t>
            </a:r>
            <a:br>
              <a:rPr lang="en-ZA" b="1" dirty="0" smtClean="0"/>
            </a:br>
            <a:r>
              <a:rPr lang="en-ZA" b="1" dirty="0" smtClean="0"/>
              <a:t>DAT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ZA" sz="3600" dirty="0" smtClean="0"/>
              <a:t>Acetyle-cholinestirase inhibitors</a:t>
            </a:r>
          </a:p>
          <a:p>
            <a:pPr lvl="2">
              <a:buFont typeface="Wingdings" pitchFamily="2" charset="2"/>
              <a:buChar char="§"/>
            </a:pPr>
            <a:r>
              <a:rPr lang="en-ZA" sz="3600" dirty="0" smtClean="0"/>
              <a:t>Tacrine</a:t>
            </a:r>
          </a:p>
          <a:p>
            <a:pPr lvl="2">
              <a:buFont typeface="Wingdings" pitchFamily="2" charset="2"/>
              <a:buChar char="§"/>
            </a:pPr>
            <a:r>
              <a:rPr lang="en-ZA" sz="3600" dirty="0" smtClean="0"/>
              <a:t>Donepezil</a:t>
            </a:r>
          </a:p>
          <a:p>
            <a:pPr lvl="2">
              <a:buFont typeface="Wingdings" pitchFamily="2" charset="2"/>
              <a:buChar char="§"/>
            </a:pPr>
            <a:r>
              <a:rPr lang="en-ZA" sz="3600" dirty="0" smtClean="0"/>
              <a:t>Rivastigmine</a:t>
            </a:r>
          </a:p>
          <a:p>
            <a:pPr lvl="2">
              <a:buFont typeface="Wingdings" pitchFamily="2" charset="2"/>
              <a:buChar char="§"/>
            </a:pPr>
            <a:r>
              <a:rPr lang="en-ZA" sz="3600" dirty="0" smtClean="0"/>
              <a:t>Galantamine</a:t>
            </a:r>
          </a:p>
          <a:p>
            <a:pPr lvl="2">
              <a:buNone/>
            </a:pPr>
            <a:endParaRPr lang="en-ZA" sz="3600" dirty="0" smtClean="0"/>
          </a:p>
          <a:p>
            <a:pPr>
              <a:buFont typeface="Wingdings" pitchFamily="2" charset="2"/>
              <a:buChar char="§"/>
            </a:pPr>
            <a:r>
              <a:rPr lang="en-ZA" sz="3600" dirty="0" smtClean="0"/>
              <a:t>NMDA-Receptor Partial Antagonist</a:t>
            </a:r>
          </a:p>
          <a:p>
            <a:pPr lvl="2">
              <a:buFont typeface="Wingdings" pitchFamily="2" charset="2"/>
              <a:buChar char="§"/>
            </a:pPr>
            <a:r>
              <a:rPr lang="en-ZA" sz="3500" dirty="0" smtClean="0"/>
              <a:t>Memantine</a:t>
            </a:r>
          </a:p>
          <a:p>
            <a:pPr>
              <a:buFont typeface="Wingdings" pitchFamily="2" charset="2"/>
              <a:buChar char="§"/>
            </a:pPr>
            <a:endParaRPr lang="en-ZA" dirty="0" smtClean="0"/>
          </a:p>
          <a:p>
            <a:pPr>
              <a:buFont typeface="Wingdings" pitchFamily="2" charset="2"/>
              <a:buChar char="§"/>
            </a:pP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ZA" b="1" dirty="0" smtClean="0"/>
              <a:t>PHARMACOLOGICAL MANAGEMENT</a:t>
            </a:r>
            <a:br>
              <a:rPr lang="en-ZA" b="1" dirty="0" smtClean="0"/>
            </a:br>
            <a:r>
              <a:rPr lang="en-ZA" b="1" dirty="0" smtClean="0"/>
              <a:t>DAT...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ZA" sz="4000" dirty="0" smtClean="0"/>
              <a:t>Anti-depressants – SSRIs</a:t>
            </a:r>
          </a:p>
          <a:p>
            <a:pPr>
              <a:buFont typeface="Wingdings" pitchFamily="2" charset="2"/>
              <a:buChar char="§"/>
            </a:pPr>
            <a:r>
              <a:rPr lang="en-ZA" sz="4000" dirty="0" smtClean="0"/>
              <a:t>Mood stabilisers</a:t>
            </a:r>
          </a:p>
          <a:p>
            <a:pPr>
              <a:buFont typeface="Wingdings" pitchFamily="2" charset="2"/>
              <a:buChar char="§"/>
            </a:pPr>
            <a:r>
              <a:rPr lang="en-ZA" sz="4000" dirty="0" smtClean="0"/>
              <a:t>Anti-psychotics – Atypicals + Haloperidol</a:t>
            </a:r>
          </a:p>
          <a:p>
            <a:pPr>
              <a:buFont typeface="Wingdings" pitchFamily="2" charset="2"/>
              <a:buChar char="§"/>
            </a:pPr>
            <a:r>
              <a:rPr lang="en-ZA" sz="4000" dirty="0" smtClean="0"/>
              <a:t>Other Drugs</a:t>
            </a:r>
          </a:p>
          <a:p>
            <a:pPr lvl="2">
              <a:buFont typeface="Wingdings" pitchFamily="2" charset="2"/>
              <a:buChar char="§"/>
            </a:pPr>
            <a:r>
              <a:rPr lang="en-ZA" sz="4000" dirty="0" smtClean="0"/>
              <a:t>Vitamin E, Selegeline</a:t>
            </a:r>
          </a:p>
          <a:p>
            <a:pPr>
              <a:buFont typeface="Wingdings" pitchFamily="2" charset="2"/>
              <a:buChar char="§"/>
            </a:pPr>
            <a:r>
              <a:rPr lang="en-ZA" sz="4000" dirty="0" smtClean="0"/>
              <a:t>Anti-</a:t>
            </a:r>
            <a:r>
              <a:rPr lang="en-ZA" sz="4000" dirty="0" err="1" smtClean="0"/>
              <a:t>inflammatories</a:t>
            </a:r>
            <a:endParaRPr lang="en-ZA" sz="4000" dirty="0" smtClean="0"/>
          </a:p>
          <a:p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ementia brai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357166"/>
            <a:ext cx="7929618" cy="60722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ZA" b="1" dirty="0" smtClean="0"/>
              <a:t>VASCULAR DEMENTIA</a:t>
            </a:r>
            <a:br>
              <a:rPr lang="en-ZA" b="1" dirty="0" smtClean="0"/>
            </a:br>
            <a:r>
              <a:rPr lang="en-ZA" b="1" dirty="0" smtClean="0"/>
              <a:t>VaD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ZA" sz="4000" b="1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ZA" sz="4000" b="1" baseline="30000" dirty="0" smtClean="0">
                <a:solidFill>
                  <a:schemeClr val="accent1">
                    <a:lumMod val="75000"/>
                  </a:schemeClr>
                </a:solidFill>
              </a:rPr>
              <a:t>nd</a:t>
            </a:r>
            <a:r>
              <a:rPr lang="en-ZA" sz="4000" b="1" dirty="0" smtClean="0">
                <a:solidFill>
                  <a:schemeClr val="accent1">
                    <a:lumMod val="75000"/>
                  </a:schemeClr>
                </a:solidFill>
              </a:rPr>
              <a:t> Most common cause of dementia, after DAT</a:t>
            </a:r>
          </a:p>
          <a:p>
            <a:pPr>
              <a:buFont typeface="Wingdings" pitchFamily="2" charset="2"/>
              <a:buChar char="§"/>
            </a:pPr>
            <a:endParaRPr lang="en-ZA" sz="4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ZA" sz="4000" b="1" dirty="0" smtClean="0">
                <a:solidFill>
                  <a:schemeClr val="accent1">
                    <a:lumMod val="75000"/>
                  </a:schemeClr>
                </a:solidFill>
              </a:rPr>
              <a:t>Can co-exist with DAT</a:t>
            </a:r>
          </a:p>
          <a:p>
            <a:pPr>
              <a:buFont typeface="Wingdings" pitchFamily="2" charset="2"/>
              <a:buChar char="§"/>
            </a:pPr>
            <a:endParaRPr lang="en-ZA" sz="4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ZA" sz="4000" b="1" dirty="0" smtClean="0">
                <a:solidFill>
                  <a:schemeClr val="accent1">
                    <a:lumMod val="75000"/>
                  </a:schemeClr>
                </a:solidFill>
              </a:rPr>
              <a:t>Results from thrombo-embolic or hypertensive infarction of small and medium sized vessels</a:t>
            </a:r>
            <a:endParaRPr lang="en-ZA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ZA" b="1" dirty="0" smtClean="0"/>
              <a:t>PATHOPHYSIOLOGY – </a:t>
            </a:r>
            <a:br>
              <a:rPr lang="en-ZA" b="1" dirty="0" smtClean="0"/>
            </a:br>
            <a:r>
              <a:rPr lang="en-ZA" b="1" dirty="0" smtClean="0"/>
              <a:t>VaD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ZA" sz="4000" b="1" dirty="0" smtClean="0">
                <a:solidFill>
                  <a:schemeClr val="accent1">
                    <a:lumMod val="75000"/>
                  </a:schemeClr>
                </a:solidFill>
              </a:rPr>
              <a:t>Cognitive features following a single stroke – depends on size and site</a:t>
            </a:r>
          </a:p>
          <a:p>
            <a:pPr>
              <a:buFont typeface="Wingdings" pitchFamily="2" charset="2"/>
              <a:buChar char="§"/>
            </a:pPr>
            <a:endParaRPr lang="en-ZA" sz="4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ZA" sz="4000" b="1" dirty="0" smtClean="0">
                <a:solidFill>
                  <a:schemeClr val="accent1">
                    <a:lumMod val="75000"/>
                  </a:schemeClr>
                </a:solidFill>
              </a:rPr>
              <a:t>Most severe in some thalamic and mid-brain strokes</a:t>
            </a:r>
          </a:p>
          <a:p>
            <a:pPr>
              <a:buNone/>
            </a:pPr>
            <a:endParaRPr lang="en-ZA" sz="4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ZA" sz="4000" b="1" dirty="0" smtClean="0">
                <a:solidFill>
                  <a:schemeClr val="accent1">
                    <a:lumMod val="75000"/>
                  </a:schemeClr>
                </a:solidFill>
              </a:rPr>
              <a:t>Multi-infarct dementia</a:t>
            </a:r>
          </a:p>
          <a:p>
            <a:pPr>
              <a:buFont typeface="Wingdings" pitchFamily="2" charset="2"/>
              <a:buChar char="§"/>
            </a:pPr>
            <a:endParaRPr lang="en-ZA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ZA" b="1" dirty="0" smtClean="0"/>
              <a:t>PATHOPHYSIOLOGY – </a:t>
            </a:r>
            <a:br>
              <a:rPr lang="en-ZA" b="1" dirty="0" smtClean="0"/>
            </a:br>
            <a:r>
              <a:rPr lang="en-ZA" b="1" dirty="0" smtClean="0"/>
              <a:t>VaD...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n-ZA" sz="3600" b="1" dirty="0" smtClean="0">
                <a:solidFill>
                  <a:schemeClr val="accent1">
                    <a:lumMod val="75000"/>
                  </a:schemeClr>
                </a:solidFill>
              </a:rPr>
              <a:t>Multiple strokes lead to step-wise deterioration </a:t>
            </a:r>
          </a:p>
          <a:p>
            <a:pPr>
              <a:buFont typeface="Wingdings" pitchFamily="2" charset="2"/>
              <a:buChar char="§"/>
            </a:pPr>
            <a:r>
              <a:rPr lang="en-ZA" sz="3600" b="1" dirty="0" smtClean="0">
                <a:solidFill>
                  <a:schemeClr val="accent1">
                    <a:lumMod val="75000"/>
                  </a:schemeClr>
                </a:solidFill>
              </a:rPr>
              <a:t>Progressive small vessels disease – Binswanger disease</a:t>
            </a:r>
          </a:p>
          <a:p>
            <a:pPr>
              <a:buFont typeface="Wingdings" pitchFamily="2" charset="2"/>
              <a:buChar char="§"/>
            </a:pPr>
            <a:endParaRPr lang="en-ZA" sz="3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ZA" sz="3600" b="1" dirty="0" smtClean="0">
                <a:solidFill>
                  <a:schemeClr val="accent1">
                    <a:lumMod val="75000"/>
                  </a:schemeClr>
                </a:solidFill>
              </a:rPr>
              <a:t>Multiple micro-vascular infarcts </a:t>
            </a:r>
          </a:p>
          <a:p>
            <a:pPr>
              <a:buFont typeface="Wingdings" pitchFamily="2" charset="2"/>
              <a:buChar char="§"/>
            </a:pPr>
            <a:r>
              <a:rPr lang="en-ZA" sz="3600" b="1" dirty="0" smtClean="0">
                <a:solidFill>
                  <a:schemeClr val="accent1">
                    <a:lumMod val="75000"/>
                  </a:schemeClr>
                </a:solidFill>
              </a:rPr>
              <a:t>Subcortical dementia, with gradual cognitive slowing and motor</a:t>
            </a:r>
            <a:r>
              <a:rPr lang="en-ZA" sz="4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ZA" sz="3600" b="1" dirty="0" smtClean="0">
                <a:solidFill>
                  <a:schemeClr val="accent1">
                    <a:lumMod val="75000"/>
                  </a:schemeClr>
                </a:solidFill>
              </a:rPr>
              <a:t>problems</a:t>
            </a:r>
            <a:endParaRPr lang="en-ZA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72560" cy="101122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ZA" b="1" dirty="0" smtClean="0"/>
              <a:t>EPIDEMIOLOGY -VaD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428736"/>
            <a:ext cx="8572560" cy="521497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n-ZA" sz="3600" b="1" dirty="0" smtClean="0">
                <a:solidFill>
                  <a:schemeClr val="accent1">
                    <a:lumMod val="75000"/>
                  </a:schemeClr>
                </a:solidFill>
              </a:rPr>
              <a:t>More common in men than women</a:t>
            </a:r>
          </a:p>
          <a:p>
            <a:pPr>
              <a:buFont typeface="Wingdings" pitchFamily="2" charset="2"/>
              <a:buChar char="§"/>
            </a:pPr>
            <a:r>
              <a:rPr lang="en-ZA" sz="3600" b="1" dirty="0" smtClean="0">
                <a:solidFill>
                  <a:schemeClr val="accent1">
                    <a:lumMod val="75000"/>
                  </a:schemeClr>
                </a:solidFill>
              </a:rPr>
              <a:t>Personal history of cardio-vascular disease</a:t>
            </a:r>
          </a:p>
          <a:p>
            <a:pPr>
              <a:buFont typeface="Wingdings" pitchFamily="2" charset="2"/>
              <a:buChar char="§"/>
            </a:pPr>
            <a:r>
              <a:rPr lang="en-ZA" sz="3600" b="1" dirty="0" smtClean="0">
                <a:solidFill>
                  <a:schemeClr val="accent1">
                    <a:lumMod val="75000"/>
                  </a:schemeClr>
                </a:solidFill>
              </a:rPr>
              <a:t>Smoking</a:t>
            </a:r>
          </a:p>
          <a:p>
            <a:pPr>
              <a:buFont typeface="Wingdings" pitchFamily="2" charset="2"/>
              <a:buChar char="§"/>
            </a:pPr>
            <a:r>
              <a:rPr lang="en-ZA" sz="3600" b="1" dirty="0" smtClean="0">
                <a:solidFill>
                  <a:schemeClr val="accent1">
                    <a:lumMod val="75000"/>
                  </a:schemeClr>
                </a:solidFill>
              </a:rPr>
              <a:t>Diabetes mellitus</a:t>
            </a:r>
          </a:p>
          <a:p>
            <a:pPr>
              <a:buFont typeface="Wingdings" pitchFamily="2" charset="2"/>
              <a:buChar char="§"/>
            </a:pPr>
            <a:r>
              <a:rPr lang="en-ZA" sz="3600" b="1" dirty="0" smtClean="0">
                <a:solidFill>
                  <a:schemeClr val="accent1">
                    <a:lumMod val="75000"/>
                  </a:schemeClr>
                </a:solidFill>
              </a:rPr>
              <a:t>Hypertension</a:t>
            </a:r>
          </a:p>
          <a:p>
            <a:pPr>
              <a:buFont typeface="Wingdings" pitchFamily="2" charset="2"/>
              <a:buChar char="§"/>
            </a:pPr>
            <a:r>
              <a:rPr lang="en-ZA" sz="3600" b="1" dirty="0" smtClean="0">
                <a:solidFill>
                  <a:schemeClr val="accent1">
                    <a:lumMod val="75000"/>
                  </a:schemeClr>
                </a:solidFill>
              </a:rPr>
              <a:t>Hyper-</a:t>
            </a:r>
            <a:r>
              <a:rPr lang="en-ZA" sz="3600" b="1" dirty="0" err="1" smtClean="0">
                <a:solidFill>
                  <a:schemeClr val="accent1">
                    <a:lumMod val="75000"/>
                  </a:schemeClr>
                </a:solidFill>
              </a:rPr>
              <a:t>lipidaemia</a:t>
            </a:r>
            <a:endParaRPr lang="en-ZA" sz="3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ZA" sz="3600" b="1" dirty="0" smtClean="0">
                <a:solidFill>
                  <a:schemeClr val="accent1">
                    <a:lumMod val="75000"/>
                  </a:schemeClr>
                </a:solidFill>
              </a:rPr>
              <a:t>Carotid artery disease</a:t>
            </a:r>
          </a:p>
          <a:p>
            <a:pPr>
              <a:buFont typeface="Wingdings" pitchFamily="2" charset="2"/>
              <a:buChar char="§"/>
            </a:pPr>
            <a:r>
              <a:rPr lang="en-ZA" sz="3600" b="1" dirty="0" smtClean="0">
                <a:solidFill>
                  <a:schemeClr val="accent1">
                    <a:lumMod val="75000"/>
                  </a:schemeClr>
                </a:solidFill>
              </a:rPr>
              <a:t>Co-</a:t>
            </a:r>
            <a:r>
              <a:rPr lang="en-ZA" sz="3600" b="1" dirty="0" err="1" smtClean="0">
                <a:solidFill>
                  <a:schemeClr val="accent1">
                    <a:lumMod val="75000"/>
                  </a:schemeClr>
                </a:solidFill>
              </a:rPr>
              <a:t>agulopathies</a:t>
            </a:r>
            <a:endParaRPr lang="en-ZA" sz="36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ZA" b="1" dirty="0" smtClean="0"/>
              <a:t>CLINICAL FEATURES</a:t>
            </a:r>
            <a:br>
              <a:rPr lang="en-ZA" b="1" dirty="0" smtClean="0"/>
            </a:br>
            <a:r>
              <a:rPr lang="en-ZA" b="1" dirty="0" smtClean="0"/>
              <a:t>VaD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92922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ZA" sz="4000" b="1" dirty="0" smtClean="0">
                <a:solidFill>
                  <a:schemeClr val="accent1">
                    <a:lumMod val="75000"/>
                  </a:schemeClr>
                </a:solidFill>
              </a:rPr>
              <a:t>Sudden onset</a:t>
            </a:r>
          </a:p>
          <a:p>
            <a:pPr>
              <a:buFont typeface="Wingdings" pitchFamily="2" charset="2"/>
              <a:buChar char="§"/>
            </a:pPr>
            <a:r>
              <a:rPr lang="en-ZA" sz="4000" b="1" dirty="0" smtClean="0">
                <a:solidFill>
                  <a:schemeClr val="accent1">
                    <a:lumMod val="75000"/>
                  </a:schemeClr>
                </a:solidFill>
              </a:rPr>
              <a:t>Step - wise deterioration</a:t>
            </a:r>
          </a:p>
          <a:p>
            <a:pPr>
              <a:buFont typeface="Wingdings" pitchFamily="2" charset="2"/>
              <a:buChar char="§"/>
            </a:pPr>
            <a:r>
              <a:rPr lang="en-ZA" sz="4000" b="1" dirty="0" smtClean="0">
                <a:solidFill>
                  <a:schemeClr val="accent1">
                    <a:lumMod val="75000"/>
                  </a:schemeClr>
                </a:solidFill>
              </a:rPr>
              <a:t>Risk factors for cardio-vascular disease</a:t>
            </a:r>
          </a:p>
          <a:p>
            <a:pPr>
              <a:buFont typeface="Wingdings" pitchFamily="2" charset="2"/>
              <a:buChar char="§"/>
            </a:pPr>
            <a:r>
              <a:rPr lang="en-ZA" sz="4000" b="1" dirty="0" smtClean="0">
                <a:solidFill>
                  <a:schemeClr val="accent1">
                    <a:lumMod val="75000"/>
                  </a:schemeClr>
                </a:solidFill>
              </a:rPr>
              <a:t>Emotional and personality changes</a:t>
            </a:r>
          </a:p>
          <a:p>
            <a:pPr>
              <a:buFont typeface="Wingdings" pitchFamily="2" charset="2"/>
              <a:buChar char="§"/>
            </a:pPr>
            <a:r>
              <a:rPr lang="en-ZA" sz="4000" b="1" dirty="0" smtClean="0">
                <a:solidFill>
                  <a:schemeClr val="accent1">
                    <a:lumMod val="75000"/>
                  </a:schemeClr>
                </a:solidFill>
              </a:rPr>
              <a:t>Cognitive deficits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ZA" b="1" dirty="0" smtClean="0"/>
              <a:t>INTRODUCTION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ZA" dirty="0" smtClean="0"/>
              <a:t>Because of the progressive nature of the condition, likelihood of physician involvement in medico-legal matters such as institutionalisation and determination of </a:t>
            </a:r>
            <a:r>
              <a:rPr lang="en-ZA" b="1" dirty="0" smtClean="0"/>
              <a:t>↓</a:t>
            </a:r>
            <a:r>
              <a:rPr lang="en-ZA" dirty="0" smtClean="0"/>
              <a:t>cognitive capacity for decision making is high</a:t>
            </a:r>
          </a:p>
          <a:p>
            <a:pPr>
              <a:buNone/>
            </a:pPr>
            <a:endParaRPr lang="en-ZA" dirty="0" smtClean="0"/>
          </a:p>
          <a:p>
            <a:pPr>
              <a:buFont typeface="Wingdings" pitchFamily="2" charset="2"/>
              <a:buChar char="§"/>
            </a:pPr>
            <a:r>
              <a:rPr lang="en-ZA" dirty="0" smtClean="0"/>
              <a:t>Typical cause of most dementias is progressive cognitive and functional decline, however there are some reversible dementias</a:t>
            </a:r>
          </a:p>
          <a:p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ZA" b="1" dirty="0" smtClean="0"/>
              <a:t>CLINICAL FEATURES</a:t>
            </a:r>
            <a:br>
              <a:rPr lang="en-ZA" b="1" dirty="0" smtClean="0"/>
            </a:br>
            <a:r>
              <a:rPr lang="en-ZA" b="1" dirty="0" smtClean="0"/>
              <a:t>VaD...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ZA" sz="4000" b="1" dirty="0" smtClean="0">
                <a:solidFill>
                  <a:schemeClr val="accent1">
                    <a:lumMod val="75000"/>
                  </a:schemeClr>
                </a:solidFill>
              </a:rPr>
              <a:t>Depression, with affective lability</a:t>
            </a:r>
          </a:p>
          <a:p>
            <a:pPr>
              <a:buNone/>
            </a:pPr>
            <a:endParaRPr lang="en-ZA" sz="4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ZA" sz="4000" b="1" dirty="0" smtClean="0">
                <a:solidFill>
                  <a:schemeClr val="accent1">
                    <a:lumMod val="75000"/>
                  </a:schemeClr>
                </a:solidFill>
              </a:rPr>
              <a:t>Vascular parkinsonism </a:t>
            </a:r>
            <a:r>
              <a:rPr lang="en-ZA" b="1" dirty="0" smtClean="0">
                <a:solidFill>
                  <a:schemeClr val="accent1">
                    <a:lumMod val="75000"/>
                  </a:schemeClr>
                </a:solidFill>
              </a:rPr>
              <a:t>(Rigidity, Akinesia, Brisk reflexes, Pseudo-bulbar palsy)</a:t>
            </a:r>
          </a:p>
          <a:p>
            <a:pPr>
              <a:buFont typeface="Wingdings" pitchFamily="2" charset="2"/>
              <a:buChar char="§"/>
            </a:pPr>
            <a:endParaRPr lang="en-ZA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ZA" sz="4000" b="1" dirty="0" smtClean="0">
                <a:solidFill>
                  <a:schemeClr val="accent1">
                    <a:lumMod val="75000"/>
                  </a:schemeClr>
                </a:solidFill>
              </a:rPr>
              <a:t>Seizures – 10%</a:t>
            </a:r>
          </a:p>
          <a:p>
            <a:pPr>
              <a:buFont typeface="Wingdings" pitchFamily="2" charset="2"/>
              <a:buChar char="§"/>
            </a:pPr>
            <a:endParaRPr lang="en-ZA" sz="4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ZA" sz="4000" b="1" dirty="0" smtClean="0">
                <a:solidFill>
                  <a:schemeClr val="accent1">
                    <a:lumMod val="75000"/>
                  </a:schemeClr>
                </a:solidFill>
              </a:rPr>
              <a:t>Poorer prognosis than DAT</a:t>
            </a:r>
          </a:p>
          <a:p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ZA" b="1" dirty="0" smtClean="0"/>
              <a:t>INVESTIGATIONS – </a:t>
            </a:r>
            <a:br>
              <a:rPr lang="en-ZA" b="1" dirty="0" smtClean="0"/>
            </a:br>
            <a:r>
              <a:rPr lang="en-ZA" b="1" dirty="0" smtClean="0"/>
              <a:t>VaD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ZA" sz="3600" b="1" dirty="0" smtClean="0">
                <a:solidFill>
                  <a:schemeClr val="accent1">
                    <a:lumMod val="75000"/>
                  </a:schemeClr>
                </a:solidFill>
              </a:rPr>
              <a:t>Dementia screen</a:t>
            </a:r>
          </a:p>
          <a:p>
            <a:pPr>
              <a:buFont typeface="Wingdings" pitchFamily="2" charset="2"/>
              <a:buChar char="§"/>
            </a:pPr>
            <a:r>
              <a:rPr lang="en-ZA" sz="3600" b="1" dirty="0" smtClean="0">
                <a:solidFill>
                  <a:schemeClr val="accent1">
                    <a:lumMod val="75000"/>
                  </a:schemeClr>
                </a:solidFill>
              </a:rPr>
              <a:t>Serum cholesterol, Clotting screen, Vasculitis screen (ESR, CRP)</a:t>
            </a:r>
          </a:p>
          <a:p>
            <a:pPr>
              <a:buNone/>
            </a:pPr>
            <a:endParaRPr lang="en-ZA" sz="3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ZA" sz="3600" b="1" dirty="0" smtClean="0">
                <a:solidFill>
                  <a:schemeClr val="accent1">
                    <a:lumMod val="75000"/>
                  </a:schemeClr>
                </a:solidFill>
              </a:rPr>
              <a:t>ANF, Rheumatoid factor, Anti- DNA, Anti-</a:t>
            </a:r>
            <a:r>
              <a:rPr lang="en-ZA" sz="3600" b="1" dirty="0" err="1" smtClean="0">
                <a:solidFill>
                  <a:schemeClr val="accent1">
                    <a:lumMod val="75000"/>
                  </a:schemeClr>
                </a:solidFill>
              </a:rPr>
              <a:t>phospholipid</a:t>
            </a:r>
            <a:r>
              <a:rPr lang="en-ZA" sz="3600" b="1" dirty="0" smtClean="0">
                <a:solidFill>
                  <a:schemeClr val="accent1">
                    <a:lumMod val="75000"/>
                  </a:schemeClr>
                </a:solidFill>
              </a:rPr>
              <a:t>, Syphilis serology</a:t>
            </a:r>
          </a:p>
          <a:p>
            <a:pPr>
              <a:buFont typeface="Wingdings" pitchFamily="2" charset="2"/>
              <a:buChar char="§"/>
            </a:pPr>
            <a:endParaRPr lang="en-ZA" sz="3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ZA" sz="3600" b="1" dirty="0" smtClean="0">
                <a:solidFill>
                  <a:schemeClr val="accent1">
                    <a:lumMod val="75000"/>
                  </a:schemeClr>
                </a:solidFill>
              </a:rPr>
              <a:t>ECG, Chest X-Ray, CT and MRI Scan</a:t>
            </a:r>
          </a:p>
          <a:p>
            <a:pPr>
              <a:buFont typeface="Wingdings" pitchFamily="2" charset="2"/>
              <a:buChar char="§"/>
            </a:pPr>
            <a:endParaRPr lang="en-ZA" sz="3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ZA" sz="3600" b="1" dirty="0" smtClean="0">
                <a:solidFill>
                  <a:schemeClr val="accent1">
                    <a:lumMod val="75000"/>
                  </a:schemeClr>
                </a:solidFill>
              </a:rPr>
              <a:t>Echo-</a:t>
            </a:r>
            <a:r>
              <a:rPr lang="en-ZA" sz="3600" b="1" dirty="0" err="1" smtClean="0">
                <a:solidFill>
                  <a:schemeClr val="accent1">
                    <a:lumMod val="75000"/>
                  </a:schemeClr>
                </a:solidFill>
              </a:rPr>
              <a:t>cardiography</a:t>
            </a:r>
            <a:r>
              <a:rPr lang="en-ZA" sz="3600" b="1" dirty="0" smtClean="0">
                <a:solidFill>
                  <a:schemeClr val="accent1">
                    <a:lumMod val="75000"/>
                  </a:schemeClr>
                </a:solidFill>
              </a:rPr>
              <a:t>, carotid artery </a:t>
            </a:r>
            <a:r>
              <a:rPr lang="en-ZA" sz="3600" b="1" dirty="0" err="1" smtClean="0">
                <a:solidFill>
                  <a:schemeClr val="accent1">
                    <a:lumMod val="75000"/>
                  </a:schemeClr>
                </a:solidFill>
              </a:rPr>
              <a:t>dopler</a:t>
            </a:r>
            <a:endParaRPr lang="en-ZA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ZA" b="1" dirty="0" smtClean="0"/>
              <a:t>MANAGEMENT – </a:t>
            </a:r>
            <a:br>
              <a:rPr lang="en-ZA" b="1" dirty="0" smtClean="0"/>
            </a:br>
            <a:r>
              <a:rPr lang="en-ZA" b="1" dirty="0" smtClean="0"/>
              <a:t>VaD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n-ZA" sz="4000" b="1" dirty="0" smtClean="0">
                <a:solidFill>
                  <a:schemeClr val="accent1">
                    <a:lumMod val="75000"/>
                  </a:schemeClr>
                </a:solidFill>
              </a:rPr>
              <a:t>Establish positive factors</a:t>
            </a:r>
          </a:p>
          <a:p>
            <a:pPr>
              <a:buFont typeface="Wingdings" pitchFamily="2" charset="2"/>
              <a:buChar char="§"/>
            </a:pPr>
            <a:r>
              <a:rPr lang="en-ZA" sz="4000" b="1" dirty="0" smtClean="0">
                <a:solidFill>
                  <a:schemeClr val="accent1">
                    <a:lumMod val="75000"/>
                  </a:schemeClr>
                </a:solidFill>
              </a:rPr>
              <a:t>Treat contributory medical or surgical diseases</a:t>
            </a:r>
          </a:p>
          <a:p>
            <a:pPr>
              <a:buFont typeface="Wingdings" pitchFamily="2" charset="2"/>
              <a:buChar char="§"/>
            </a:pPr>
            <a:endParaRPr lang="en-ZA" sz="4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ZA" sz="4000" b="1" dirty="0" smtClean="0">
                <a:solidFill>
                  <a:schemeClr val="accent1">
                    <a:lumMod val="75000"/>
                  </a:schemeClr>
                </a:solidFill>
              </a:rPr>
              <a:t>Daily Aspirin</a:t>
            </a:r>
          </a:p>
          <a:p>
            <a:pPr>
              <a:buFont typeface="Wingdings" pitchFamily="2" charset="2"/>
              <a:buChar char="§"/>
            </a:pPr>
            <a:r>
              <a:rPr lang="en-ZA" sz="4000" b="1" dirty="0" smtClean="0">
                <a:solidFill>
                  <a:schemeClr val="accent1">
                    <a:lumMod val="75000"/>
                  </a:schemeClr>
                </a:solidFill>
              </a:rPr>
              <a:t>General Health interventions </a:t>
            </a:r>
          </a:p>
          <a:p>
            <a:pPr>
              <a:buFont typeface="Wingdings" pitchFamily="2" charset="2"/>
              <a:buChar char="§"/>
            </a:pPr>
            <a:endParaRPr lang="en-Z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ZA" b="1" dirty="0" smtClean="0"/>
              <a:t>MANAGEMENT – </a:t>
            </a:r>
            <a:br>
              <a:rPr lang="en-ZA" b="1" dirty="0" smtClean="0"/>
            </a:br>
            <a:r>
              <a:rPr lang="en-ZA" b="1" dirty="0" smtClean="0"/>
              <a:t>VaD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ZA" sz="4000" b="1" dirty="0" smtClean="0">
                <a:solidFill>
                  <a:schemeClr val="accent1">
                    <a:lumMod val="75000"/>
                  </a:schemeClr>
                </a:solidFill>
              </a:rPr>
              <a:t>Healthy Lifestyle:-</a:t>
            </a:r>
          </a:p>
          <a:p>
            <a:pPr lvl="2">
              <a:buFont typeface="Wingdings" pitchFamily="2" charset="2"/>
              <a:buChar char="§"/>
            </a:pPr>
            <a:r>
              <a:rPr lang="en-ZA" sz="4000" b="1" dirty="0" smtClean="0">
                <a:solidFill>
                  <a:schemeClr val="accent1">
                    <a:lumMod val="75000"/>
                  </a:schemeClr>
                </a:solidFill>
              </a:rPr>
              <a:t>Changing Diet </a:t>
            </a:r>
          </a:p>
          <a:p>
            <a:pPr lvl="2">
              <a:buFont typeface="Wingdings" pitchFamily="2" charset="2"/>
              <a:buChar char="§"/>
            </a:pPr>
            <a:r>
              <a:rPr lang="en-ZA" sz="4000" b="1" dirty="0" smtClean="0">
                <a:solidFill>
                  <a:schemeClr val="accent1">
                    <a:lumMod val="75000"/>
                  </a:schemeClr>
                </a:solidFill>
              </a:rPr>
              <a:t>Stopping Smoking</a:t>
            </a:r>
          </a:p>
          <a:p>
            <a:pPr lvl="2">
              <a:buFont typeface="Wingdings" pitchFamily="2" charset="2"/>
              <a:buChar char="§"/>
            </a:pPr>
            <a:r>
              <a:rPr lang="en-ZA" sz="4000" b="1" dirty="0" smtClean="0">
                <a:solidFill>
                  <a:schemeClr val="accent1">
                    <a:lumMod val="75000"/>
                  </a:schemeClr>
                </a:solidFill>
              </a:rPr>
              <a:t> Managing Hypertension</a:t>
            </a:r>
          </a:p>
          <a:p>
            <a:pPr lvl="2">
              <a:buFont typeface="Wingdings" pitchFamily="2" charset="2"/>
              <a:buChar char="§"/>
            </a:pPr>
            <a:r>
              <a:rPr lang="en-ZA" sz="4000" b="1" dirty="0" smtClean="0">
                <a:solidFill>
                  <a:schemeClr val="accent1">
                    <a:lumMod val="75000"/>
                  </a:schemeClr>
                </a:solidFill>
              </a:rPr>
              <a:t>Optimising Diabetic Control</a:t>
            </a:r>
          </a:p>
          <a:p>
            <a:pPr lvl="2">
              <a:buFont typeface="Wingdings" pitchFamily="2" charset="2"/>
              <a:buChar char="§"/>
            </a:pPr>
            <a:r>
              <a:rPr lang="en-ZA" sz="4000" b="1" dirty="0" smtClean="0">
                <a:solidFill>
                  <a:schemeClr val="accent1">
                    <a:lumMod val="75000"/>
                  </a:schemeClr>
                </a:solidFill>
              </a:rPr>
              <a:t>Increasing Exercise</a:t>
            </a:r>
          </a:p>
          <a:p>
            <a:pPr lvl="2">
              <a:buFont typeface="Wingdings" pitchFamily="2" charset="2"/>
              <a:buChar char="§"/>
            </a:pPr>
            <a:r>
              <a:rPr lang="en-ZA" sz="4000" b="1" dirty="0" smtClean="0">
                <a:solidFill>
                  <a:schemeClr val="accent1">
                    <a:lumMod val="75000"/>
                  </a:schemeClr>
                </a:solidFill>
              </a:rPr>
              <a:t>Managing Stress</a:t>
            </a:r>
          </a:p>
          <a:p>
            <a:pPr lvl="2">
              <a:buFont typeface="Wingdings" pitchFamily="2" charset="2"/>
              <a:buChar char="§"/>
            </a:pPr>
            <a:endParaRPr lang="en-ZA" sz="4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ZA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EMENTIA UMBRELLA.png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428596" y="357166"/>
            <a:ext cx="8286808" cy="60722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714348" y="714356"/>
            <a:ext cx="56436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Dementia is an “Umbrella term”, referring to many different types of dementias</a:t>
            </a:r>
            <a:endParaRPr lang="en-ZA" sz="20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7224" y="3000372"/>
            <a:ext cx="56436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Each of the lesser common types of dementia, such as Vascular, Lewy Body, Frontotemporal, etc, is illustrated as a separate section of the umbrella</a:t>
            </a:r>
            <a:endParaRPr lang="en-ZA" sz="20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57224" y="1643050"/>
            <a:ext cx="49292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The most common type of dementia is Dementia of the Alzheimer’s Type (DAT), illustrated as the handle of this umbrella</a:t>
            </a:r>
            <a:endParaRPr lang="en-ZA" sz="20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ZA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ZA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ZA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CORTICAL</a:t>
            </a:r>
            <a:r>
              <a:rPr lang="en-ZA" b="1" baseline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DEMENTIAS</a:t>
            </a:r>
            <a:br>
              <a:rPr lang="en-ZA" b="1" baseline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ZA" sz="3600" dirty="0" smtClean="0">
                <a:solidFill>
                  <a:schemeClr val="tx1"/>
                </a:solidFill>
              </a:rPr>
              <a:t>Dementia of </a:t>
            </a:r>
            <a:r>
              <a:rPr lang="en-ZA" sz="3600" b="1" dirty="0" smtClean="0">
                <a:solidFill>
                  <a:schemeClr val="accent1">
                    <a:lumMod val="50000"/>
                  </a:schemeClr>
                </a:solidFill>
              </a:rPr>
              <a:t>Alzheimer’s Type</a:t>
            </a:r>
            <a:r>
              <a:rPr lang="en-ZA" sz="3600" b="1" baseline="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ZA" sz="3600" b="1" baseline="0" dirty="0" smtClean="0">
                <a:solidFill>
                  <a:schemeClr val="tx1"/>
                </a:solidFill>
              </a:rPr>
              <a:t>(DAT)</a:t>
            </a:r>
          </a:p>
          <a:p>
            <a:pPr>
              <a:buNone/>
            </a:pPr>
            <a:endParaRPr lang="en-ZA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ZA" dirty="0" smtClean="0"/>
              <a:t> </a:t>
            </a:r>
            <a:r>
              <a:rPr lang="en-ZA" sz="3600" b="1" dirty="0" smtClean="0">
                <a:solidFill>
                  <a:schemeClr val="accent1">
                    <a:lumMod val="50000"/>
                  </a:schemeClr>
                </a:solidFill>
              </a:rPr>
              <a:t>Fronto-Temporal Dementia</a:t>
            </a:r>
            <a:r>
              <a:rPr lang="en-ZA" sz="3600" dirty="0" smtClean="0"/>
              <a:t>, including:-</a:t>
            </a:r>
          </a:p>
          <a:p>
            <a:pPr lvl="2">
              <a:buFont typeface="Wingdings" pitchFamily="2" charset="2"/>
              <a:buChar char="§"/>
            </a:pPr>
            <a:r>
              <a:rPr lang="en-ZA" sz="3200" baseline="0" dirty="0" smtClean="0"/>
              <a:t>Dementia due to </a:t>
            </a:r>
            <a:r>
              <a:rPr lang="en-ZA" sz="3200" b="1" baseline="0" dirty="0" smtClean="0">
                <a:solidFill>
                  <a:schemeClr val="accent1">
                    <a:lumMod val="50000"/>
                  </a:schemeClr>
                </a:solidFill>
              </a:rPr>
              <a:t>Pick’s</a:t>
            </a:r>
            <a:r>
              <a:rPr lang="en-ZA" sz="3200" baseline="0" dirty="0" smtClean="0"/>
              <a:t> disease </a:t>
            </a:r>
          </a:p>
          <a:p>
            <a:pPr lvl="2">
              <a:buFont typeface="Wingdings" pitchFamily="2" charset="2"/>
              <a:buChar char="§"/>
            </a:pPr>
            <a:r>
              <a:rPr lang="en-ZA" sz="3200" baseline="0" dirty="0" smtClean="0"/>
              <a:t>Dementia due to </a:t>
            </a:r>
            <a:r>
              <a:rPr lang="en-ZA" sz="3200" b="1" baseline="0" dirty="0" smtClean="0">
                <a:solidFill>
                  <a:schemeClr val="accent1">
                    <a:lumMod val="50000"/>
                  </a:schemeClr>
                </a:solidFill>
              </a:rPr>
              <a:t>Creutzfeldt-Jakob</a:t>
            </a:r>
            <a:r>
              <a:rPr lang="en-ZA" sz="3200" baseline="0" dirty="0" smtClean="0"/>
              <a:t> disease </a:t>
            </a:r>
            <a:r>
              <a:rPr lang="en-ZA" sz="3200" b="1" baseline="0" dirty="0" smtClean="0"/>
              <a:t>(CJD)</a:t>
            </a:r>
          </a:p>
          <a:p>
            <a:pPr lvl="2">
              <a:buFont typeface="Wingdings" pitchFamily="2" charset="2"/>
              <a:buChar char="§"/>
            </a:pPr>
            <a:r>
              <a:rPr lang="en-ZA" sz="3200" baseline="0" dirty="0" smtClean="0"/>
              <a:t>Dementia due to </a:t>
            </a:r>
            <a:r>
              <a:rPr lang="en-ZA" sz="3200" b="1" baseline="0" dirty="0" smtClean="0">
                <a:solidFill>
                  <a:schemeClr val="accent1">
                    <a:lumMod val="50000"/>
                  </a:schemeClr>
                </a:solidFill>
              </a:rPr>
              <a:t>Chronic Subdural Haematoma</a:t>
            </a:r>
            <a:r>
              <a:rPr lang="en-ZA" sz="3200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en-ZA" sz="3200" dirty="0" smtClean="0"/>
              <a:t>       </a:t>
            </a:r>
          </a:p>
          <a:p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ZA" b="1" dirty="0" smtClean="0"/>
              <a:t>SUB-CORTICAL DEMENTIAS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fontAlgn="t">
              <a:buFont typeface="Wingdings" pitchFamily="2" charset="2"/>
              <a:buChar char="§"/>
            </a:pPr>
            <a:r>
              <a:rPr lang="en-ZA" sz="3600" dirty="0" smtClean="0"/>
              <a:t>HIV </a:t>
            </a:r>
            <a:r>
              <a:rPr lang="en-ZA" sz="3600" dirty="0"/>
              <a:t>associated Dementia (HAD)</a:t>
            </a:r>
          </a:p>
          <a:p>
            <a:pPr fontAlgn="t">
              <a:buFont typeface="Wingdings" pitchFamily="2" charset="2"/>
              <a:buChar char="§"/>
            </a:pPr>
            <a:r>
              <a:rPr lang="en-ZA" sz="3600" dirty="0"/>
              <a:t>Dementia secondary to Parkinson’s disease</a:t>
            </a:r>
          </a:p>
          <a:p>
            <a:pPr fontAlgn="t">
              <a:buFont typeface="Wingdings" pitchFamily="2" charset="2"/>
              <a:buChar char="§"/>
            </a:pPr>
            <a:r>
              <a:rPr lang="en-ZA" sz="3600" dirty="0"/>
              <a:t>Dementia secondary to Huntington’s disease</a:t>
            </a:r>
          </a:p>
          <a:p>
            <a:pPr fontAlgn="t">
              <a:buFont typeface="Wingdings" pitchFamily="2" charset="2"/>
              <a:buChar char="§"/>
            </a:pPr>
            <a:r>
              <a:rPr lang="en-ZA" sz="3600" dirty="0"/>
              <a:t>Dementia secondary to Multiple Sclerosis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00132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ZA" b="1" dirty="0" smtClean="0"/>
              <a:t>  MIXED DEMENTIAS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285860"/>
            <a:ext cx="8429684" cy="535785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ZA" sz="4000" dirty="0" smtClean="0"/>
              <a:t>Vascular Dementia (VaD)- 1 </a:t>
            </a:r>
            <a:r>
              <a:rPr lang="en-ZA" sz="4000" b="1" dirty="0" smtClean="0">
                <a:solidFill>
                  <a:schemeClr val="accent1">
                    <a:lumMod val="75000"/>
                  </a:schemeClr>
                </a:solidFill>
              </a:rPr>
              <a:t>(formerly multi-infarct dementia)</a:t>
            </a:r>
          </a:p>
          <a:p>
            <a:pPr>
              <a:buFont typeface="Wingdings" pitchFamily="2" charset="2"/>
              <a:buChar char="§"/>
            </a:pPr>
            <a:r>
              <a:rPr lang="en-ZA" sz="4000" dirty="0" smtClean="0"/>
              <a:t>Vascular Dementia - 2 </a:t>
            </a:r>
            <a:r>
              <a:rPr lang="en-ZA" sz="4000" b="1" dirty="0" smtClean="0">
                <a:solidFill>
                  <a:schemeClr val="accent1">
                    <a:lumMod val="75000"/>
                  </a:schemeClr>
                </a:solidFill>
              </a:rPr>
              <a:t>(post-stroke dementia)</a:t>
            </a:r>
          </a:p>
          <a:p>
            <a:pPr>
              <a:buFont typeface="Wingdings" pitchFamily="2" charset="2"/>
              <a:buChar char="§"/>
            </a:pPr>
            <a:r>
              <a:rPr lang="en-ZA" sz="4000" dirty="0" smtClean="0"/>
              <a:t>Mixed Dementia </a:t>
            </a:r>
            <a:r>
              <a:rPr lang="en-ZA" sz="4000" b="1" dirty="0" smtClean="0">
                <a:solidFill>
                  <a:schemeClr val="accent1">
                    <a:lumMod val="75000"/>
                  </a:schemeClr>
                </a:solidFill>
              </a:rPr>
              <a:t>(DAT + VaD)</a:t>
            </a:r>
          </a:p>
          <a:p>
            <a:pPr>
              <a:buFont typeface="Wingdings" pitchFamily="2" charset="2"/>
              <a:buChar char="§"/>
            </a:pPr>
            <a:r>
              <a:rPr lang="en-ZA" sz="4000" dirty="0" smtClean="0"/>
              <a:t>Lewy Bodies Dementia</a:t>
            </a:r>
          </a:p>
          <a:p>
            <a:pPr>
              <a:buFont typeface="Wingdings" pitchFamily="2" charset="2"/>
              <a:buChar char="§"/>
            </a:pPr>
            <a:r>
              <a:rPr lang="en-ZA" sz="4000" dirty="0" smtClean="0"/>
              <a:t>Dementia secondary to Normal Pressure Hydrocephalus</a:t>
            </a:r>
          </a:p>
          <a:p>
            <a:pPr>
              <a:buFont typeface="Wingdings" pitchFamily="2" charset="2"/>
              <a:buChar char="§"/>
            </a:pP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b="1" dirty="0" smtClean="0"/>
              <a:t>CORTICAL v SUBCORTICAL DEMENTIAS</a:t>
            </a:r>
            <a:endParaRPr lang="en-ZA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4282" y="1571612"/>
          <a:ext cx="8715437" cy="5000661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123930"/>
                <a:gridCol w="4101382"/>
                <a:gridCol w="2490125"/>
              </a:tblGrid>
              <a:tr h="987330">
                <a:tc>
                  <a:txBody>
                    <a:bodyPr/>
                    <a:lstStyle/>
                    <a:p>
                      <a:r>
                        <a:rPr lang="en-ZA" sz="2400" b="1" dirty="0" smtClean="0">
                          <a:solidFill>
                            <a:srgbClr val="0070C0"/>
                          </a:solidFill>
                        </a:rPr>
                        <a:t>Characteristics</a:t>
                      </a:r>
                      <a:endParaRPr lang="en-ZA" sz="24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2400" dirty="0" smtClean="0">
                          <a:solidFill>
                            <a:schemeClr val="bg1"/>
                          </a:solidFill>
                        </a:rPr>
                        <a:t>Cortical Dementias</a:t>
                      </a:r>
                      <a:endParaRPr lang="en-ZA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ZA" sz="2400" dirty="0" smtClean="0">
                          <a:solidFill>
                            <a:schemeClr val="bg1"/>
                          </a:solidFill>
                        </a:rPr>
                        <a:t>Subcortical Dementias</a:t>
                      </a:r>
                      <a:endParaRPr lang="en-ZA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991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ZA" sz="2800" b="1" dirty="0" smtClean="0">
                          <a:solidFill>
                            <a:srgbClr val="0070C0"/>
                          </a:solidFill>
                        </a:rPr>
                        <a:t>  Language</a:t>
                      </a:r>
                      <a:endParaRPr lang="en-ZA" sz="28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2800" dirty="0" smtClean="0"/>
                        <a:t>- Aphasia early</a:t>
                      </a:r>
                      <a:endParaRPr lang="en-ZA" sz="2800" dirty="0"/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ZA" sz="2800" dirty="0" smtClean="0"/>
                        <a:t> - Normal</a:t>
                      </a:r>
                      <a:endParaRPr lang="en-ZA" sz="2800" dirty="0"/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3601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ZA" sz="2800" b="1" dirty="0" smtClean="0">
                          <a:solidFill>
                            <a:srgbClr val="0070C0"/>
                          </a:solidFill>
                        </a:rPr>
                        <a:t>  Speech</a:t>
                      </a:r>
                      <a:endParaRPr lang="en-ZA" sz="28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2800" dirty="0" smtClean="0"/>
                        <a:t> - Normal until late in the disease</a:t>
                      </a:r>
                      <a:endParaRPr lang="en-ZA" sz="2800" dirty="0"/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ZA" sz="2800" dirty="0" smtClean="0"/>
                        <a:t>- </a:t>
                      </a:r>
                      <a:r>
                        <a:rPr lang="en-ZA" sz="2800" dirty="0" err="1" smtClean="0"/>
                        <a:t>Dysarthric</a:t>
                      </a:r>
                      <a:endParaRPr lang="en-ZA" sz="2800" dirty="0"/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991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ZA" sz="2800" b="1" dirty="0" smtClean="0">
                          <a:solidFill>
                            <a:srgbClr val="0070C0"/>
                          </a:solidFill>
                        </a:rPr>
                        <a:t>  Praxis</a:t>
                      </a:r>
                      <a:endParaRPr lang="en-ZA" sz="28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2800" dirty="0" smtClean="0"/>
                        <a:t>-  Apraxia</a:t>
                      </a:r>
                      <a:endParaRPr lang="en-ZA" sz="2800" dirty="0"/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ZA" sz="2800" dirty="0" smtClean="0"/>
                        <a:t>-  Usually absent</a:t>
                      </a:r>
                      <a:endParaRPr lang="en-ZA" sz="2800" dirty="0"/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991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ZA" sz="2800" b="1" dirty="0" smtClean="0">
                          <a:solidFill>
                            <a:srgbClr val="0070C0"/>
                          </a:solidFill>
                        </a:rPr>
                        <a:t>  Cognition</a:t>
                      </a:r>
                      <a:endParaRPr lang="en-ZA" sz="28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2800" dirty="0" smtClean="0"/>
                        <a:t>-  Normal</a:t>
                      </a:r>
                      <a:endParaRPr lang="en-ZA" sz="2800" dirty="0"/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ZA" sz="2800" dirty="0" smtClean="0"/>
                        <a:t>-  </a:t>
                      </a:r>
                      <a:r>
                        <a:rPr lang="en-ZA" sz="2800" dirty="0" err="1" smtClean="0"/>
                        <a:t>Bradyphrenia</a:t>
                      </a:r>
                      <a:endParaRPr lang="en-ZA" sz="2800" dirty="0"/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 fontScale="90000"/>
          </a:bodyPr>
          <a:lstStyle/>
          <a:p>
            <a:r>
              <a:rPr lang="en-ZA" b="1" dirty="0" smtClean="0"/>
              <a:t>CORTICAL v SUBCORTICAL DEMENTIAS</a:t>
            </a:r>
            <a:endParaRPr lang="en-ZA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4282" y="1643050"/>
          <a:ext cx="8715436" cy="48463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428892"/>
                <a:gridCol w="3381398"/>
                <a:gridCol w="2905146"/>
              </a:tblGrid>
              <a:tr h="560189">
                <a:tc>
                  <a:txBody>
                    <a:bodyPr/>
                    <a:lstStyle/>
                    <a:p>
                      <a:r>
                        <a:rPr lang="en-ZA" sz="2400" b="1" dirty="0" smtClean="0">
                          <a:solidFill>
                            <a:srgbClr val="0070C0"/>
                          </a:solidFill>
                        </a:rPr>
                        <a:t>Characteristics</a:t>
                      </a:r>
                      <a:endParaRPr lang="en-ZA" sz="24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2400" dirty="0" smtClean="0"/>
                        <a:t>Cortical Dementias</a:t>
                      </a:r>
                      <a:endParaRPr lang="en-ZA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ZA" sz="2400" dirty="0" smtClean="0"/>
                        <a:t>Subcortical Dementias</a:t>
                      </a:r>
                      <a:endParaRPr lang="en-ZA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97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ZA" sz="2800" b="1" dirty="0" smtClean="0">
                          <a:solidFill>
                            <a:srgbClr val="0070C0"/>
                          </a:solidFill>
                        </a:rPr>
                        <a:t>  Motor signs</a:t>
                      </a:r>
                      <a:endParaRPr lang="en-ZA" sz="28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n-ZA" sz="2800" dirty="0" smtClean="0"/>
                        <a:t> Normal posture / tone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ZA" sz="2800" dirty="0" smtClean="0"/>
                        <a:t> </a:t>
                      </a:r>
                      <a:r>
                        <a:rPr lang="en-ZA" sz="2800" baseline="0" dirty="0" smtClean="0"/>
                        <a:t>Myoclonus may be present on Alzheimer’s disease</a:t>
                      </a:r>
                      <a:endParaRPr lang="en-ZA" sz="2800" dirty="0"/>
                    </a:p>
                  </a:txBody>
                  <a:tcPr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n-ZA" sz="2800" dirty="0" smtClean="0"/>
                        <a:t>Stooped or extended posture,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ZA" sz="2800" dirty="0" smtClean="0"/>
                        <a:t>  Increased tone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n-ZA" sz="2800" dirty="0" smtClean="0"/>
                        <a:t>Tremor, Chorea and Tics</a:t>
                      </a:r>
                    </a:p>
                    <a:p>
                      <a:pPr>
                        <a:buFontTx/>
                        <a:buChar char="-"/>
                      </a:pPr>
                      <a:endParaRPr lang="en-ZA" sz="2800" dirty="0"/>
                    </a:p>
                  </a:txBody>
                  <a:tcPr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ZA" sz="2800" b="1" dirty="0" smtClean="0">
                          <a:solidFill>
                            <a:srgbClr val="0070C0"/>
                          </a:solidFill>
                        </a:rPr>
                        <a:t>  Mood</a:t>
                      </a:r>
                      <a:endParaRPr lang="en-ZA" sz="28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2800" dirty="0" smtClean="0"/>
                        <a:t> - Normal until late in the disease</a:t>
                      </a:r>
                      <a:endParaRPr lang="en-ZA" sz="2800" dirty="0"/>
                    </a:p>
                  </a:txBody>
                  <a:tcPr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ZA" sz="2800" dirty="0" smtClean="0"/>
                        <a:t>- Depressed mood, Affective</a:t>
                      </a:r>
                      <a:r>
                        <a:rPr lang="en-ZA" sz="2800" baseline="0" dirty="0" smtClean="0"/>
                        <a:t> lability</a:t>
                      </a:r>
                      <a:endParaRPr lang="en-ZA" sz="2800" dirty="0"/>
                    </a:p>
                  </a:txBody>
                  <a:tcPr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ZA" b="1" dirty="0" smtClean="0"/>
              <a:t>CORTICAL DEMENTIAS </a:t>
            </a:r>
            <a:br>
              <a:rPr lang="en-ZA" b="1" dirty="0" smtClean="0"/>
            </a:br>
            <a:r>
              <a:rPr lang="en-ZA" b="1" dirty="0" smtClean="0"/>
              <a:t>DAT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ZA" sz="3600" dirty="0" smtClean="0"/>
              <a:t>The most common type of dementia – 70%</a:t>
            </a:r>
          </a:p>
          <a:p>
            <a:pPr>
              <a:buFont typeface="Wingdings" pitchFamily="2" charset="2"/>
              <a:buChar char="§"/>
            </a:pPr>
            <a:endParaRPr lang="en-ZA" sz="3600" dirty="0" smtClean="0"/>
          </a:p>
          <a:p>
            <a:pPr>
              <a:buFont typeface="Wingdings" pitchFamily="2" charset="2"/>
              <a:buChar char="§"/>
            </a:pPr>
            <a:r>
              <a:rPr lang="en-ZA" sz="3600" dirty="0" smtClean="0"/>
              <a:t>Risk increases with age : 1% at age 60yrs, 40% at age 85 yrs</a:t>
            </a:r>
          </a:p>
          <a:p>
            <a:pPr>
              <a:buFont typeface="Wingdings" pitchFamily="2" charset="2"/>
              <a:buChar char="§"/>
            </a:pPr>
            <a:endParaRPr lang="en-ZA" sz="3600" dirty="0" smtClean="0"/>
          </a:p>
          <a:p>
            <a:pPr>
              <a:buFont typeface="Wingdings" pitchFamily="2" charset="2"/>
              <a:buChar char="§"/>
            </a:pPr>
            <a:r>
              <a:rPr lang="en-ZA" sz="3600" dirty="0" smtClean="0"/>
              <a:t>Female to Male ratio = 1:4</a:t>
            </a:r>
          </a:p>
          <a:p>
            <a:pPr>
              <a:buFont typeface="Wingdings" pitchFamily="2" charset="2"/>
              <a:buChar char="§"/>
            </a:pP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1007</Words>
  <Application>Microsoft Office PowerPoint</Application>
  <PresentationFormat>On-screen Show (4:3)</PresentationFormat>
  <Paragraphs>231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DEMENTIAS</vt:lpstr>
      <vt:lpstr>    INTRODUCTION</vt:lpstr>
      <vt:lpstr>INTRODUCTION</vt:lpstr>
      <vt:lpstr> CORTICAL DEMENTIAS </vt:lpstr>
      <vt:lpstr>SUB-CORTICAL DEMENTIAS</vt:lpstr>
      <vt:lpstr>  MIXED DEMENTIAS</vt:lpstr>
      <vt:lpstr>CORTICAL v SUBCORTICAL DEMENTIAS</vt:lpstr>
      <vt:lpstr>CORTICAL v SUBCORTICAL DEMENTIAS</vt:lpstr>
      <vt:lpstr>CORTICAL DEMENTIAS  DAT</vt:lpstr>
      <vt:lpstr>RISK FACTORS DAT</vt:lpstr>
      <vt:lpstr>PATHOPHYSIOLOGY DAT</vt:lpstr>
      <vt:lpstr>PATHOPHYSIOLOGY... DAT</vt:lpstr>
      <vt:lpstr>CLINICAL FEATURES  DAT</vt:lpstr>
      <vt:lpstr>CLINICAL FEATURES  DAT...</vt:lpstr>
      <vt:lpstr>CLINICAL FEATURES  DAT...</vt:lpstr>
      <vt:lpstr>CLINICAL FEATURES  DAT...</vt:lpstr>
      <vt:lpstr>FACTORS ASSOCIATED WITH POOR PROGNOSIS</vt:lpstr>
      <vt:lpstr>ASSESSMENT DAT</vt:lpstr>
      <vt:lpstr>ASSESSMENT DAT...</vt:lpstr>
      <vt:lpstr>ASSESSMENT DAT...</vt:lpstr>
      <vt:lpstr>ASSESSMENT DAT...</vt:lpstr>
      <vt:lpstr>PHARMACOLOGICAL MANAGEMENT DAT</vt:lpstr>
      <vt:lpstr>PHARMACOLOGICAL MANAGEMENT DAT...</vt:lpstr>
      <vt:lpstr>Slide 24</vt:lpstr>
      <vt:lpstr>VASCULAR DEMENTIA VaD</vt:lpstr>
      <vt:lpstr>PATHOPHYSIOLOGY –  VaD</vt:lpstr>
      <vt:lpstr>PATHOPHYSIOLOGY –  VaD...</vt:lpstr>
      <vt:lpstr>EPIDEMIOLOGY -VaD</vt:lpstr>
      <vt:lpstr>CLINICAL FEATURES VaD</vt:lpstr>
      <vt:lpstr>CLINICAL FEATURES VaD...</vt:lpstr>
      <vt:lpstr>INVESTIGATIONS –  VaD</vt:lpstr>
      <vt:lpstr>MANAGEMENT –  VaD</vt:lpstr>
      <vt:lpstr>MANAGEMENT –  VaD</vt:lpstr>
      <vt:lpstr>Slide 34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DEMENTIAS</dc:title>
  <dc:creator>Dr  Ntsanwisi</dc:creator>
  <cp:lastModifiedBy>Dr  Ntsanwisi</cp:lastModifiedBy>
  <cp:revision>56</cp:revision>
  <dcterms:created xsi:type="dcterms:W3CDTF">2012-08-30T18:10:54Z</dcterms:created>
  <dcterms:modified xsi:type="dcterms:W3CDTF">2013-04-17T20:37:43Z</dcterms:modified>
</cp:coreProperties>
</file>