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9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8" r:id="rId22"/>
    <p:sldId id="276" r:id="rId23"/>
    <p:sldId id="277" r:id="rId24"/>
    <p:sldId id="278" r:id="rId25"/>
    <p:sldId id="279" r:id="rId26"/>
    <p:sldId id="292" r:id="rId27"/>
    <p:sldId id="293" r:id="rId28"/>
    <p:sldId id="294" r:id="rId29"/>
    <p:sldId id="280" r:id="rId30"/>
    <p:sldId id="281" r:id="rId31"/>
    <p:sldId id="282" r:id="rId32"/>
    <p:sldId id="283" r:id="rId33"/>
    <p:sldId id="299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  <a:srgbClr val="FFFF66"/>
    <a:srgbClr val="0099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4" d="100"/>
          <a:sy n="64" d="100"/>
        </p:scale>
        <p:origin x="-156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FEF59-797B-40C5-BC8C-F7EC3AE216F2}" type="datetimeFigureOut">
              <a:rPr lang="en-US" smtClean="0"/>
              <a:pPr/>
              <a:t>4/17/2013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46CB-C914-4B30-A825-EB1755F66E19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3577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9600" b="1" dirty="0" smtClean="0"/>
              <a:t>DEMENTIAS</a:t>
            </a:r>
            <a:endParaRPr lang="en-ZA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5572140"/>
            <a:ext cx="6400800" cy="1066792"/>
          </a:xfrm>
        </p:spPr>
        <p:txBody>
          <a:bodyPr>
            <a:normAutofit fontScale="85000" lnSpcReduction="20000"/>
          </a:bodyPr>
          <a:lstStyle/>
          <a:p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</a:rPr>
              <a:t>Dr Vongani T. R. Ntsanwisi</a:t>
            </a:r>
          </a:p>
          <a:p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</a:rPr>
              <a:t>2012</a:t>
            </a:r>
            <a:endParaRPr lang="en-Z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RISK FACTORS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Previous Head Injury</a:t>
            </a:r>
          </a:p>
          <a:p>
            <a:pPr>
              <a:buFont typeface="Wingdings" pitchFamily="2" charset="2"/>
              <a:buChar char="§"/>
            </a:pPr>
            <a:endParaRPr lang="en-ZA" sz="4000" dirty="0" smtClean="0"/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Hypothyroidism</a:t>
            </a:r>
          </a:p>
          <a:p>
            <a:pPr>
              <a:buNone/>
            </a:pPr>
            <a:endParaRPr lang="en-ZA" sz="4000" dirty="0" smtClean="0"/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Down’s syndrome and Family history of Down’s syndrome</a:t>
            </a:r>
          </a:p>
          <a:p>
            <a:pPr>
              <a:buFont typeface="Wingdings" pitchFamily="2" charset="2"/>
              <a:buChar char="§"/>
            </a:pPr>
            <a:endParaRPr lang="en-Z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PATHOPHYSIOLOGY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ZA" b="1" dirty="0" smtClean="0"/>
              <a:t>Amyloid plagues </a:t>
            </a:r>
            <a:r>
              <a:rPr lang="en-ZA" dirty="0" smtClean="0"/>
              <a:t>– insoluble </a:t>
            </a:r>
            <a:r>
              <a:rPr lang="el-GR" dirty="0" smtClean="0"/>
              <a:t>β</a:t>
            </a:r>
            <a:r>
              <a:rPr lang="en-ZA" dirty="0" smtClean="0"/>
              <a:t> – amyloid peptide deposits on the hippocampus, amygdala and cerebral cortex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r>
              <a:rPr lang="en-ZA" b="1" dirty="0" smtClean="0"/>
              <a:t>Neuro fibrillary tangles </a:t>
            </a:r>
            <a:r>
              <a:rPr lang="en-ZA" dirty="0" smtClean="0"/>
              <a:t>– consists phosphorelated tau protein on cortex, hippocampus and substantia nigra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PATHOPHYSIOLOGY...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Up to 50% </a:t>
            </a:r>
            <a:r>
              <a:rPr lang="en-ZA" b="1" dirty="0" smtClean="0"/>
              <a:t>loss of neurons </a:t>
            </a:r>
            <a:r>
              <a:rPr lang="en-ZA" dirty="0" smtClean="0"/>
              <a:t>in the cortex and hippocampus</a:t>
            </a:r>
            <a:endParaRPr lang="en-ZA" b="1" dirty="0" smtClean="0"/>
          </a:p>
          <a:p>
            <a:pPr>
              <a:buFont typeface="Wingdings" pitchFamily="2" charset="2"/>
              <a:buChar char="§"/>
            </a:pPr>
            <a:endParaRPr lang="en-ZA" b="1" dirty="0"/>
          </a:p>
          <a:p>
            <a:pPr>
              <a:buFont typeface="Wingdings" pitchFamily="2" charset="2"/>
              <a:buChar char="§"/>
            </a:pPr>
            <a:r>
              <a:rPr lang="en-ZA" b="1" dirty="0" smtClean="0"/>
              <a:t>Genetics</a:t>
            </a:r>
            <a:r>
              <a:rPr lang="en-ZA" dirty="0" smtClean="0"/>
              <a:t> – 40% have a positive family history – chromosome 21, 19, 14 and 1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r>
              <a:rPr lang="en-ZA" b="1" dirty="0" smtClean="0"/>
              <a:t>Cholinergic  hypothesis </a:t>
            </a:r>
            <a:r>
              <a:rPr lang="en-ZA" dirty="0" smtClean="0"/>
              <a:t>– Pathological changes lead to degeneration of basal forebrain (nucleus basalis of meynert)</a:t>
            </a:r>
          </a:p>
          <a:p>
            <a:endParaRPr lang="en-Z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CLINICAL FEATURES 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3600" dirty="0" smtClean="0"/>
              <a:t>Symptoms start insidiously</a:t>
            </a:r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Early symptoms</a:t>
            </a:r>
            <a:r>
              <a:rPr lang="en-ZA" dirty="0" smtClean="0"/>
              <a:t>:-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Forgetfulness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Deterioration in self-care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Wandering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Irritability</a:t>
            </a:r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Amnesia, mainly for recent events</a:t>
            </a:r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Disorientation, especially for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CLINICAL FEATURES 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86808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b="1" dirty="0" smtClean="0"/>
              <a:t>Aphasia</a:t>
            </a:r>
            <a:r>
              <a:rPr lang="en-ZA" dirty="0" smtClean="0"/>
              <a:t> – Lexical anomia (word-finding difficulty)</a:t>
            </a:r>
          </a:p>
          <a:p>
            <a:pPr>
              <a:buFont typeface="Wingdings" pitchFamily="2" charset="2"/>
              <a:buChar char="§"/>
            </a:pPr>
            <a:r>
              <a:rPr lang="en-ZA" b="1" dirty="0" smtClean="0"/>
              <a:t>Apraxia</a:t>
            </a:r>
            <a:r>
              <a:rPr lang="en-ZA" dirty="0" smtClean="0"/>
              <a:t> – Evidenced by awkwardness with sequence of dressing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Gertsman syndrome :-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Right parietal disease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Finger Agnosia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Right - Left disorientation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Acalculia</a:t>
            </a:r>
          </a:p>
          <a:p>
            <a:pPr lvl="2">
              <a:buFont typeface="Wingdings" pitchFamily="2" charset="2"/>
              <a:buChar char="§"/>
            </a:pPr>
            <a:r>
              <a:rPr lang="en-ZA" sz="2800" dirty="0" smtClean="0"/>
              <a:t>Dysgraphia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CLINICAL FEATURES 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ZA" sz="3600" dirty="0" smtClean="0"/>
              <a:t>Impaired visio-spatial skills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ZA" sz="3600" dirty="0" smtClean="0"/>
              <a:t>Impaired executive function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ZA" sz="3600" dirty="0" smtClean="0"/>
              <a:t>Delusions – Paranoid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ZA" sz="3600" dirty="0" smtClean="0"/>
              <a:t>Hallucinations – Auditory and Visual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ZA" sz="3600" dirty="0" smtClean="0"/>
              <a:t>Depression is common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CLINICAL FEATURES 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ZA" sz="3600" dirty="0" smtClean="0"/>
              <a:t>Behavioural disturbance –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Aggression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Wandering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Explosive temper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Sexual Disinhibition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Incontinence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dirty="0" smtClean="0"/>
              <a:t>Excessive eating</a:t>
            </a:r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Personality change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FACTORS ASSOCIATED WITH POOR PROGNOSIS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Male gender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Onset  </a:t>
            </a:r>
            <a:r>
              <a:rPr lang="en-ZA" sz="4000" b="1" dirty="0" smtClean="0"/>
              <a:t>&lt;</a:t>
            </a:r>
            <a:r>
              <a:rPr lang="en-ZA" sz="4000" dirty="0" smtClean="0"/>
              <a:t>65 years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Parietal lobe damage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Prominent behavioural problems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Severe focal cognitive deficits, such as apraxia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Depression</a:t>
            </a:r>
            <a:endParaRPr lang="en-Z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sz="4800" b="1" dirty="0" smtClean="0"/>
              <a:t>ASSESSMENT</a:t>
            </a:r>
            <a:br>
              <a:rPr lang="en-ZA" sz="4800" b="1" dirty="0" smtClean="0"/>
            </a:br>
            <a:r>
              <a:rPr lang="en-ZA" sz="4800" b="1" dirty="0" smtClean="0"/>
              <a:t>DAT</a:t>
            </a:r>
            <a:endParaRPr lang="en-Z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Mental Status Examination </a:t>
            </a:r>
            <a:r>
              <a:rPr lang="en-ZA" sz="4000" b="1" dirty="0" smtClean="0"/>
              <a:t>(MSE)</a:t>
            </a:r>
            <a:r>
              <a:rPr lang="en-ZA" sz="4000" dirty="0" smtClean="0"/>
              <a:t>:-</a:t>
            </a:r>
          </a:p>
          <a:p>
            <a:pPr lvl="2">
              <a:buFont typeface="Wingdings" pitchFamily="2" charset="2"/>
              <a:buChar char="§"/>
            </a:pPr>
            <a:r>
              <a:rPr lang="en-ZA" sz="3500" dirty="0" smtClean="0"/>
              <a:t>Note Clouding of consciousness (Delirium)</a:t>
            </a:r>
          </a:p>
          <a:p>
            <a:pPr lvl="2">
              <a:buFont typeface="Wingdings" pitchFamily="2" charset="2"/>
              <a:buChar char="§"/>
            </a:pPr>
            <a:r>
              <a:rPr lang="en-ZA" sz="3500" dirty="0" smtClean="0"/>
              <a:t>Symptoms of depression, psychosis</a:t>
            </a:r>
          </a:p>
          <a:p>
            <a:pPr lvl="2">
              <a:buNone/>
            </a:pPr>
            <a:endParaRPr lang="en-ZA" sz="3200" dirty="0" smtClean="0"/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Cognitive testing – Mini Mental Status Examination </a:t>
            </a:r>
            <a:r>
              <a:rPr lang="en-ZA" sz="4000" b="1" dirty="0" smtClean="0"/>
              <a:t>(MMSE)</a:t>
            </a:r>
          </a:p>
          <a:p>
            <a:pPr>
              <a:buNone/>
            </a:pPr>
            <a:endParaRPr lang="en-ZA" sz="4000" b="1" dirty="0" smtClean="0"/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Clock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ASSESSMENT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Category generation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Go-no-go Test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Physical examination, </a:t>
            </a:r>
            <a:r>
              <a:rPr lang="en-ZA" dirty="0" smtClean="0"/>
              <a:t>to detect focal neurological signs, gait disturbances and signs of PD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Routine Blood tests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EEG - </a:t>
            </a:r>
            <a:r>
              <a:rPr lang="en-ZA" dirty="0" smtClean="0"/>
              <a:t>to exclude delirium and CJD</a:t>
            </a:r>
            <a:endParaRPr lang="en-ZA" sz="4000" dirty="0" smtClean="0"/>
          </a:p>
          <a:p>
            <a:endParaRPr lang="en-Z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07154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b="1" dirty="0" smtClean="0"/>
              <a:t>    INTRODUCTION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6435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A group of neuro-psychiatric disorders, characterised by:- </a:t>
            </a:r>
          </a:p>
          <a:p>
            <a:pPr lvl="3">
              <a:buFont typeface="Wingdings" pitchFamily="2" charset="2"/>
              <a:buChar char="§"/>
            </a:pPr>
            <a:r>
              <a:rPr lang="en-ZA" dirty="0" smtClean="0"/>
              <a:t>loss if previous levels of </a:t>
            </a:r>
            <a:r>
              <a:rPr lang="en-ZA" b="1" dirty="0" smtClean="0">
                <a:solidFill>
                  <a:schemeClr val="accent1">
                    <a:lumMod val="75000"/>
                  </a:schemeClr>
                </a:solidFill>
              </a:rPr>
              <a:t>cognitive, executive </a:t>
            </a:r>
            <a:r>
              <a:rPr lang="en-ZA" dirty="0" smtClean="0"/>
              <a:t>and </a:t>
            </a:r>
            <a:r>
              <a:rPr lang="en-ZA" b="1" dirty="0" smtClean="0">
                <a:solidFill>
                  <a:schemeClr val="accent1">
                    <a:lumMod val="75000"/>
                  </a:schemeClr>
                </a:solidFill>
              </a:rPr>
              <a:t>memory</a:t>
            </a:r>
            <a:r>
              <a:rPr lang="en-ZA" dirty="0" smtClean="0"/>
              <a:t> (anterograde and / or retrograde) </a:t>
            </a:r>
            <a:r>
              <a:rPr lang="en-ZA" dirty="0" smtClean="0">
                <a:solidFill>
                  <a:schemeClr val="accent1">
                    <a:lumMod val="75000"/>
                  </a:schemeClr>
                </a:solidFill>
              </a:rPr>
              <a:t>function</a:t>
            </a:r>
            <a:r>
              <a:rPr lang="en-ZA" dirty="0" smtClean="0"/>
              <a:t>, in a </a:t>
            </a:r>
            <a:r>
              <a:rPr lang="en-ZA" dirty="0" smtClean="0">
                <a:solidFill>
                  <a:schemeClr val="accent1">
                    <a:lumMod val="75000"/>
                  </a:schemeClr>
                </a:solidFill>
              </a:rPr>
              <a:t>state of full alertness </a:t>
            </a:r>
            <a:r>
              <a:rPr lang="en-ZA" dirty="0" smtClean="0"/>
              <a:t>/</a:t>
            </a:r>
            <a:r>
              <a:rPr lang="en-ZA" dirty="0" smtClean="0">
                <a:solidFill>
                  <a:schemeClr val="accent1">
                    <a:lumMod val="75000"/>
                  </a:schemeClr>
                </a:solidFill>
              </a:rPr>
              <a:t> clear sensorium</a:t>
            </a:r>
          </a:p>
          <a:p>
            <a:pPr lvl="3">
              <a:buNone/>
            </a:pPr>
            <a:endParaRPr lang="en-Z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Biopsychosocial management of dementia is an integral part of primary care medicine, neurology and psychiatric practice</a:t>
            </a:r>
          </a:p>
          <a:p>
            <a:pPr>
              <a:buNone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Dementia challenges the psychiatrist’s diagnostic, psychopharmacological and psychotherapeutic skills...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ASSESSMENT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Neuro-imaging:- 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/>
              <a:t>CT and MRI Scan – </a:t>
            </a:r>
          </a:p>
          <a:p>
            <a:pPr lvl="1">
              <a:buFont typeface="Wingdings" pitchFamily="2" charset="2"/>
              <a:buChar char="§"/>
            </a:pPr>
            <a:r>
              <a:rPr lang="en-ZA" dirty="0" smtClean="0"/>
              <a:t>Cortical atrophy and ventricular megaly do not by themselves confirm dementia, and in isolation are not specific findings. Serial neuro-imaging is essential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Progressive cerebral atrophy is more likely in DAT and VaD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ASSESSMENT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Peri-ventricular hyper-intensities are also seen in DAT and VaD</a:t>
            </a:r>
          </a:p>
          <a:p>
            <a:pPr>
              <a:buNone/>
            </a:pPr>
            <a:endParaRPr lang="en-ZA" sz="4000" dirty="0" smtClean="0"/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Decreased white matter volume observed in DAT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PHARMACOLOGICAL MANAGEMENT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3600" dirty="0" smtClean="0"/>
              <a:t>Acetyle-cholinestirase inhibitors</a:t>
            </a:r>
          </a:p>
          <a:p>
            <a:pPr lvl="2">
              <a:buFont typeface="Wingdings" pitchFamily="2" charset="2"/>
              <a:buChar char="§"/>
            </a:pPr>
            <a:r>
              <a:rPr lang="en-ZA" sz="3600" dirty="0" smtClean="0"/>
              <a:t>Tacrine</a:t>
            </a:r>
          </a:p>
          <a:p>
            <a:pPr lvl="2">
              <a:buFont typeface="Wingdings" pitchFamily="2" charset="2"/>
              <a:buChar char="§"/>
            </a:pPr>
            <a:r>
              <a:rPr lang="en-ZA" sz="3600" dirty="0" smtClean="0"/>
              <a:t>Donepezil</a:t>
            </a:r>
          </a:p>
          <a:p>
            <a:pPr lvl="2">
              <a:buFont typeface="Wingdings" pitchFamily="2" charset="2"/>
              <a:buChar char="§"/>
            </a:pPr>
            <a:r>
              <a:rPr lang="en-ZA" sz="3600" dirty="0" smtClean="0"/>
              <a:t>Rivastigmine</a:t>
            </a:r>
          </a:p>
          <a:p>
            <a:pPr lvl="2">
              <a:buFont typeface="Wingdings" pitchFamily="2" charset="2"/>
              <a:buChar char="§"/>
            </a:pPr>
            <a:r>
              <a:rPr lang="en-ZA" sz="3600" dirty="0" smtClean="0"/>
              <a:t>Galantamine</a:t>
            </a:r>
          </a:p>
          <a:p>
            <a:pPr lvl="2">
              <a:buNone/>
            </a:pPr>
            <a:endParaRPr lang="en-ZA" sz="3600" dirty="0" smtClean="0"/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NMDA-Receptor Partial Antagonist</a:t>
            </a:r>
          </a:p>
          <a:p>
            <a:pPr lvl="2">
              <a:buFont typeface="Wingdings" pitchFamily="2" charset="2"/>
              <a:buChar char="§"/>
            </a:pPr>
            <a:r>
              <a:rPr lang="en-ZA" sz="3500" dirty="0" smtClean="0"/>
              <a:t>Memantine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PHARMACOLOGICAL MANAGEMENT</a:t>
            </a:r>
            <a:br>
              <a:rPr lang="en-ZA" b="1" dirty="0" smtClean="0"/>
            </a:br>
            <a:r>
              <a:rPr lang="en-ZA" b="1" dirty="0" smtClean="0"/>
              <a:t>DAT...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Anti-depressants – SSRIs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Mood stabilisers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Anti-psychotics – Atypicals + Haloperidol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Other Drugs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dirty="0" smtClean="0"/>
              <a:t>Vitamin E, Selegeline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Anti-</a:t>
            </a:r>
            <a:r>
              <a:rPr lang="en-ZA" sz="4000" dirty="0" err="1" smtClean="0"/>
              <a:t>inflammatories</a:t>
            </a:r>
            <a:endParaRPr lang="en-ZA" sz="4000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mentia b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6"/>
            <a:ext cx="7929618" cy="6072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VASCULAR DEMENTIA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ZA" sz="4000" b="1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 Most common cause of dementia, after DAT</a:t>
            </a:r>
          </a:p>
          <a:p>
            <a:pPr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Can co-exist with DAT</a:t>
            </a:r>
          </a:p>
          <a:p>
            <a:pPr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Results from thrombo-embolic or hypertensive infarction of small and medium sized vessels</a:t>
            </a:r>
            <a:endParaRPr lang="en-ZA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PATHOPHYSIOLOGY – 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Cognitive features following a single stroke – depends on size and site</a:t>
            </a:r>
          </a:p>
          <a:p>
            <a:pPr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Most severe in some thalamic and mid-brain strokes</a:t>
            </a:r>
          </a:p>
          <a:p>
            <a:pPr>
              <a:buNone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Multi-infarct dementia</a:t>
            </a:r>
          </a:p>
          <a:p>
            <a:pPr>
              <a:buFont typeface="Wingdings" pitchFamily="2" charset="2"/>
              <a:buChar char="§"/>
            </a:pPr>
            <a:endParaRPr lang="en-Z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PATHOPHYSIOLOGY – </a:t>
            </a:r>
            <a:br>
              <a:rPr lang="en-ZA" b="1" dirty="0" smtClean="0"/>
            </a:br>
            <a:r>
              <a:rPr lang="en-ZA" b="1" dirty="0" smtClean="0"/>
              <a:t>VaD...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Multiple strokes lead to step-wise deterioration 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Progressive small vessels disease – Binswanger disease</a:t>
            </a:r>
          </a:p>
          <a:p>
            <a:pPr>
              <a:buFont typeface="Wingdings" pitchFamily="2" charset="2"/>
              <a:buChar char="§"/>
            </a:pP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Multiple micro-vascular infarcts 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Subcortical dementia, with gradual cognitive slowing and motor</a:t>
            </a: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problems</a:t>
            </a:r>
            <a:endParaRPr lang="en-Z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ZA" b="1" dirty="0" smtClean="0"/>
              <a:t>EPIDEMIOLOGY -VaD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2149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More common in men than women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Personal history of cardio-vascular disease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Smoking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Diabetes mellitus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Hypertension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Hyper-</a:t>
            </a:r>
            <a:r>
              <a:rPr lang="en-ZA" sz="3600" b="1" dirty="0" err="1" smtClean="0">
                <a:solidFill>
                  <a:schemeClr val="accent1">
                    <a:lumMod val="75000"/>
                  </a:schemeClr>
                </a:solidFill>
              </a:rPr>
              <a:t>lipidaemia</a:t>
            </a: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Carotid artery disease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Co-</a:t>
            </a:r>
            <a:r>
              <a:rPr lang="en-ZA" sz="3600" b="1" dirty="0" err="1" smtClean="0">
                <a:solidFill>
                  <a:schemeClr val="accent1">
                    <a:lumMod val="75000"/>
                  </a:schemeClr>
                </a:solidFill>
              </a:rPr>
              <a:t>agulopathies</a:t>
            </a: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CLINICAL FEATURES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Sudden onset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Step - wise deterioration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Risk factors for cardio-vascular disease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Emotional and personality changes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Cognitive deficits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b="1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Because of the progressive nature of the condition, likelihood of physician involvement in medico-legal matters such as institutionalisation and determination of </a:t>
            </a:r>
            <a:r>
              <a:rPr lang="en-ZA" b="1" dirty="0" smtClean="0"/>
              <a:t>↓</a:t>
            </a:r>
            <a:r>
              <a:rPr lang="en-ZA" dirty="0" smtClean="0"/>
              <a:t>cognitive capacity for decision making is high</a:t>
            </a:r>
          </a:p>
          <a:p>
            <a:pPr>
              <a:buNone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Typical cause of most dementias is progressive cognitive and functional decline, however there are some reversible dementias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CLINICAL FEATURES</a:t>
            </a:r>
            <a:br>
              <a:rPr lang="en-ZA" b="1" dirty="0" smtClean="0"/>
            </a:br>
            <a:r>
              <a:rPr lang="en-ZA" b="1" dirty="0" smtClean="0"/>
              <a:t>VaD...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Depression, with affective lability</a:t>
            </a:r>
          </a:p>
          <a:p>
            <a:pPr>
              <a:buNone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Vascular parkinsonism </a:t>
            </a:r>
            <a:r>
              <a:rPr lang="en-ZA" b="1" dirty="0" smtClean="0">
                <a:solidFill>
                  <a:schemeClr val="accent1">
                    <a:lumMod val="75000"/>
                  </a:schemeClr>
                </a:solidFill>
              </a:rPr>
              <a:t>(Rigidity, Akinesia, Brisk reflexes, Pseudo-bulbar palsy)</a:t>
            </a:r>
          </a:p>
          <a:p>
            <a:pPr>
              <a:buFont typeface="Wingdings" pitchFamily="2" charset="2"/>
              <a:buChar char="§"/>
            </a:pPr>
            <a:endParaRPr lang="en-Z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Seizures – 10%</a:t>
            </a:r>
          </a:p>
          <a:p>
            <a:pPr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Poorer prognosis than DAT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INVESTIGATIONS – 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Dementia screen</a:t>
            </a: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Serum cholesterol, Clotting screen, Vasculitis screen (ESR, CRP)</a:t>
            </a:r>
          </a:p>
          <a:p>
            <a:pPr>
              <a:buNone/>
            </a:pP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ANF, Rheumatoid factor, Anti- DNA, Anti-</a:t>
            </a:r>
            <a:r>
              <a:rPr lang="en-ZA" sz="3600" b="1" dirty="0" err="1" smtClean="0">
                <a:solidFill>
                  <a:schemeClr val="accent1">
                    <a:lumMod val="75000"/>
                  </a:schemeClr>
                </a:solidFill>
              </a:rPr>
              <a:t>phospholipid</a:t>
            </a: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, Syphilis serology</a:t>
            </a:r>
          </a:p>
          <a:p>
            <a:pPr>
              <a:buFont typeface="Wingdings" pitchFamily="2" charset="2"/>
              <a:buChar char="§"/>
            </a:pP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ECG, Chest X-Ray, CT and MRI Scan</a:t>
            </a:r>
          </a:p>
          <a:p>
            <a:pPr>
              <a:buFont typeface="Wingdings" pitchFamily="2" charset="2"/>
              <a:buChar char="§"/>
            </a:pPr>
            <a:endParaRPr lang="en-ZA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Echo-</a:t>
            </a:r>
            <a:r>
              <a:rPr lang="en-ZA" sz="3600" b="1" dirty="0" err="1" smtClean="0">
                <a:solidFill>
                  <a:schemeClr val="accent1">
                    <a:lumMod val="75000"/>
                  </a:schemeClr>
                </a:solidFill>
              </a:rPr>
              <a:t>cardiography</a:t>
            </a:r>
            <a:r>
              <a:rPr lang="en-ZA" sz="3600" b="1" dirty="0" smtClean="0">
                <a:solidFill>
                  <a:schemeClr val="accent1">
                    <a:lumMod val="75000"/>
                  </a:schemeClr>
                </a:solidFill>
              </a:rPr>
              <a:t>, carotid artery </a:t>
            </a:r>
            <a:r>
              <a:rPr lang="en-ZA" sz="3600" b="1" dirty="0" err="1" smtClean="0">
                <a:solidFill>
                  <a:schemeClr val="accent1">
                    <a:lumMod val="75000"/>
                  </a:schemeClr>
                </a:solidFill>
              </a:rPr>
              <a:t>dopler</a:t>
            </a:r>
            <a:endParaRPr lang="en-Z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MANAGEMENT – 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Establish positive factors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Treat contributory medical or surgical diseases</a:t>
            </a:r>
          </a:p>
          <a:p>
            <a:pPr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Daily Aspirin</a:t>
            </a:r>
          </a:p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General Health interventions </a:t>
            </a:r>
          </a:p>
          <a:p>
            <a:pPr>
              <a:buFont typeface="Wingdings" pitchFamily="2" charset="2"/>
              <a:buChar char="§"/>
            </a:pPr>
            <a:endParaRPr lang="en-Z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/>
              <a:t>MANAGEMENT – </a:t>
            </a:r>
            <a:br>
              <a:rPr lang="en-ZA" b="1" dirty="0" smtClean="0"/>
            </a:br>
            <a:r>
              <a:rPr lang="en-ZA" b="1" dirty="0" smtClean="0"/>
              <a:t>VaD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Healthy Lifestyle:-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Changing Diet 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Stopping Smoking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 Managing Hypertension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Optimising Diabetic Control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Increasing Exercise</a:t>
            </a:r>
          </a:p>
          <a:p>
            <a:pPr lvl="2">
              <a:buFont typeface="Wingdings" pitchFamily="2" charset="2"/>
              <a:buChar char="§"/>
            </a:pP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Managing Stress</a:t>
            </a:r>
          </a:p>
          <a:p>
            <a:pPr lvl="2">
              <a:buFont typeface="Wingdings" pitchFamily="2" charset="2"/>
              <a:buChar char="§"/>
            </a:pPr>
            <a:endParaRPr lang="en-ZA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Z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MENTIA UMBRELLA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6072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14348" y="714356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Dementia is an “Umbrella term”, referring to many different types of dementias</a:t>
            </a:r>
            <a:endParaRPr lang="en-Z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000372"/>
            <a:ext cx="5643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Each of the lesser common types of dementia, such as Vascular, Lewy Body, Frontotemporal, etc, is illustrated as a separate section of the umbrella</a:t>
            </a:r>
            <a:endParaRPr lang="en-Z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643050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most common type of dementia is Dementia of the Alzheimer’s Type (DAT), illustrated as the handle of this umbrella</a:t>
            </a:r>
            <a:endParaRPr lang="en-ZA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CORTICAL</a:t>
            </a:r>
            <a:r>
              <a:rPr lang="en-ZA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DEMENTIAS</a:t>
            </a:r>
            <a:br>
              <a:rPr lang="en-ZA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ZA" sz="3600" dirty="0" smtClean="0">
                <a:solidFill>
                  <a:schemeClr val="tx1"/>
                </a:solidFill>
              </a:rPr>
              <a:t>Dementia of </a:t>
            </a:r>
            <a:r>
              <a:rPr lang="en-ZA" sz="3600" b="1" dirty="0" smtClean="0">
                <a:solidFill>
                  <a:schemeClr val="accent1">
                    <a:lumMod val="50000"/>
                  </a:schemeClr>
                </a:solidFill>
              </a:rPr>
              <a:t>Alzheimer’s Type</a:t>
            </a:r>
            <a:r>
              <a:rPr lang="en-ZA" sz="3600" b="1" baseline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ZA" sz="3600" b="1" baseline="0" dirty="0" smtClean="0">
                <a:solidFill>
                  <a:schemeClr val="tx1"/>
                </a:solidFill>
              </a:rPr>
              <a:t>(DAT)</a:t>
            </a:r>
          </a:p>
          <a:p>
            <a:pPr>
              <a:buNone/>
            </a:pPr>
            <a:endParaRPr lang="en-ZA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 </a:t>
            </a:r>
            <a:r>
              <a:rPr lang="en-ZA" sz="3600" b="1" dirty="0" smtClean="0">
                <a:solidFill>
                  <a:schemeClr val="accent1">
                    <a:lumMod val="50000"/>
                  </a:schemeClr>
                </a:solidFill>
              </a:rPr>
              <a:t>Fronto-Temporal Dementia</a:t>
            </a:r>
            <a:r>
              <a:rPr lang="en-ZA" sz="3600" dirty="0" smtClean="0"/>
              <a:t>, including:-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baseline="0" dirty="0" smtClean="0"/>
              <a:t>Dementia due to </a:t>
            </a:r>
            <a:r>
              <a:rPr lang="en-ZA" sz="3200" b="1" baseline="0" dirty="0" smtClean="0">
                <a:solidFill>
                  <a:schemeClr val="accent1">
                    <a:lumMod val="50000"/>
                  </a:schemeClr>
                </a:solidFill>
              </a:rPr>
              <a:t>Pick’s</a:t>
            </a:r>
            <a:r>
              <a:rPr lang="en-ZA" sz="3200" baseline="0" dirty="0" smtClean="0"/>
              <a:t> disease 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baseline="0" dirty="0" smtClean="0"/>
              <a:t>Dementia due to </a:t>
            </a:r>
            <a:r>
              <a:rPr lang="en-ZA" sz="3200" b="1" baseline="0" dirty="0" smtClean="0">
                <a:solidFill>
                  <a:schemeClr val="accent1">
                    <a:lumMod val="50000"/>
                  </a:schemeClr>
                </a:solidFill>
              </a:rPr>
              <a:t>Creutzfeldt-Jakob</a:t>
            </a:r>
            <a:r>
              <a:rPr lang="en-ZA" sz="3200" baseline="0" dirty="0" smtClean="0"/>
              <a:t> disease </a:t>
            </a:r>
            <a:r>
              <a:rPr lang="en-ZA" sz="3200" b="1" baseline="0" dirty="0" smtClean="0"/>
              <a:t>(CJD)</a:t>
            </a:r>
          </a:p>
          <a:p>
            <a:pPr lvl="2">
              <a:buFont typeface="Wingdings" pitchFamily="2" charset="2"/>
              <a:buChar char="§"/>
            </a:pPr>
            <a:r>
              <a:rPr lang="en-ZA" sz="3200" baseline="0" dirty="0" smtClean="0"/>
              <a:t>Dementia due to </a:t>
            </a:r>
            <a:r>
              <a:rPr lang="en-ZA" sz="3200" b="1" baseline="0" dirty="0" smtClean="0">
                <a:solidFill>
                  <a:schemeClr val="accent1">
                    <a:lumMod val="50000"/>
                  </a:schemeClr>
                </a:solidFill>
              </a:rPr>
              <a:t>Chronic Subdural Haematoma</a:t>
            </a:r>
            <a:r>
              <a:rPr lang="en-ZA" sz="3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ZA" sz="3200" dirty="0" smtClean="0"/>
              <a:t>       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b="1" dirty="0" smtClean="0"/>
              <a:t>SUB-CORTICAL DEMENTIAS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t">
              <a:buFont typeface="Wingdings" pitchFamily="2" charset="2"/>
              <a:buChar char="§"/>
            </a:pPr>
            <a:r>
              <a:rPr lang="en-ZA" sz="3600" dirty="0" smtClean="0"/>
              <a:t>HIV </a:t>
            </a:r>
            <a:r>
              <a:rPr lang="en-ZA" sz="3600" dirty="0"/>
              <a:t>associated Dementia (HAD)</a:t>
            </a:r>
          </a:p>
          <a:p>
            <a:pPr fontAlgn="t">
              <a:buFont typeface="Wingdings" pitchFamily="2" charset="2"/>
              <a:buChar char="§"/>
            </a:pPr>
            <a:r>
              <a:rPr lang="en-ZA" sz="3600" dirty="0"/>
              <a:t>Dementia secondary to Parkinson’s disease</a:t>
            </a:r>
          </a:p>
          <a:p>
            <a:pPr fontAlgn="t">
              <a:buFont typeface="Wingdings" pitchFamily="2" charset="2"/>
              <a:buChar char="§"/>
            </a:pPr>
            <a:r>
              <a:rPr lang="en-ZA" sz="3600" dirty="0"/>
              <a:t>Dementia secondary to Huntington’s disease</a:t>
            </a:r>
          </a:p>
          <a:p>
            <a:pPr fontAlgn="t">
              <a:buFont typeface="Wingdings" pitchFamily="2" charset="2"/>
              <a:buChar char="§"/>
            </a:pPr>
            <a:r>
              <a:rPr lang="en-ZA" sz="3600" dirty="0"/>
              <a:t>Dementia secondary to Multiple Sclerosis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b="1" dirty="0" smtClean="0"/>
              <a:t>  MIXED DEMENTIAS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357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ZA" sz="4000" dirty="0" smtClean="0"/>
              <a:t>Vascular Dementia (VaD)- 1 </a:t>
            </a: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(formerly multi-infarct dementia)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Vascular Dementia - 2 </a:t>
            </a: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(post-stroke dementia)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Mixed Dementia </a:t>
            </a:r>
            <a:r>
              <a:rPr lang="en-ZA" sz="4000" b="1" dirty="0" smtClean="0">
                <a:solidFill>
                  <a:schemeClr val="accent1">
                    <a:lumMod val="75000"/>
                  </a:schemeClr>
                </a:solidFill>
              </a:rPr>
              <a:t>(DAT + VaD)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Lewy Bodies Dementia</a:t>
            </a:r>
          </a:p>
          <a:p>
            <a:pPr>
              <a:buFont typeface="Wingdings" pitchFamily="2" charset="2"/>
              <a:buChar char="§"/>
            </a:pPr>
            <a:r>
              <a:rPr lang="en-ZA" sz="4000" dirty="0" smtClean="0"/>
              <a:t>Dementia secondary to Normal Pressure Hydrocephalus</a:t>
            </a:r>
          </a:p>
          <a:p>
            <a:pPr>
              <a:buFont typeface="Wingdings" pitchFamily="2" charset="2"/>
              <a:buChar char="§"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CORTICAL v SUBCORTICAL DEMENTIAS</a:t>
            </a:r>
            <a:endParaRPr lang="en-Z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571612"/>
          <a:ext cx="8715437" cy="50006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123930"/>
                <a:gridCol w="4101382"/>
                <a:gridCol w="2490125"/>
              </a:tblGrid>
              <a:tr h="987330">
                <a:tc>
                  <a:txBody>
                    <a:bodyPr/>
                    <a:lstStyle/>
                    <a:p>
                      <a:r>
                        <a:rPr lang="en-ZA" sz="2400" b="1" dirty="0" smtClean="0">
                          <a:solidFill>
                            <a:srgbClr val="0070C0"/>
                          </a:solidFill>
                        </a:rPr>
                        <a:t>Characteristics</a:t>
                      </a:r>
                      <a:endParaRPr lang="en-ZA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bg1"/>
                          </a:solidFill>
                        </a:rPr>
                        <a:t>Cortical Dementias</a:t>
                      </a:r>
                      <a:endParaRPr lang="en-Z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chemeClr val="bg1"/>
                          </a:solidFill>
                        </a:rPr>
                        <a:t>Subcortical Dementias</a:t>
                      </a:r>
                      <a:endParaRPr lang="en-Z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91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Language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Aphasia early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 - Normal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60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Speech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 - Normal until late in the disease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</a:t>
                      </a:r>
                      <a:r>
                        <a:rPr lang="en-ZA" sz="2800" dirty="0" err="1" smtClean="0"/>
                        <a:t>Dysarthric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91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Praxis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 Apraxia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 Usually absent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91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Cognition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 Normal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 </a:t>
                      </a:r>
                      <a:r>
                        <a:rPr lang="en-ZA" sz="2800" dirty="0" err="1" smtClean="0"/>
                        <a:t>Bradyphrenia</a:t>
                      </a:r>
                      <a:endParaRPr lang="en-ZA" sz="28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CORTICAL v SUBCORTICAL DEMENTIAS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8892"/>
                <a:gridCol w="3381398"/>
                <a:gridCol w="2905146"/>
              </a:tblGrid>
              <a:tr h="560189">
                <a:tc>
                  <a:txBody>
                    <a:bodyPr/>
                    <a:lstStyle/>
                    <a:p>
                      <a:r>
                        <a:rPr lang="en-ZA" sz="2400" b="1" dirty="0" smtClean="0">
                          <a:solidFill>
                            <a:srgbClr val="0070C0"/>
                          </a:solidFill>
                        </a:rPr>
                        <a:t>Characteristics</a:t>
                      </a:r>
                      <a:endParaRPr lang="en-ZA" sz="2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Cortical Dementias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Subcortical Dementias</a:t>
                      </a:r>
                      <a:endParaRPr lang="en-ZA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97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Motor signs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ZA" sz="2800" dirty="0" smtClean="0"/>
                        <a:t> Normal posture / tone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ZA" sz="2800" dirty="0" smtClean="0"/>
                        <a:t> </a:t>
                      </a:r>
                      <a:r>
                        <a:rPr lang="en-ZA" sz="2800" baseline="0" dirty="0" smtClean="0"/>
                        <a:t>Myoclonus may be present on Alzheimer’s disease</a:t>
                      </a:r>
                      <a:endParaRPr lang="en-ZA" sz="2800" dirty="0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ZA" sz="2800" dirty="0" smtClean="0"/>
                        <a:t>Stooped or extended posture,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ZA" sz="2800" dirty="0" smtClean="0"/>
                        <a:t>  Increased tone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ZA" sz="2800" dirty="0" smtClean="0"/>
                        <a:t>Tremor, Chorea and Tics</a:t>
                      </a:r>
                    </a:p>
                    <a:p>
                      <a:pPr>
                        <a:buFontTx/>
                        <a:buChar char="-"/>
                      </a:pPr>
                      <a:endParaRPr lang="en-ZA" sz="2800" dirty="0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ZA" sz="2800" b="1" dirty="0" smtClean="0">
                          <a:solidFill>
                            <a:srgbClr val="0070C0"/>
                          </a:solidFill>
                        </a:rPr>
                        <a:t>  Mood</a:t>
                      </a:r>
                      <a:endParaRPr lang="en-ZA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 - Normal until late in the disease</a:t>
                      </a:r>
                      <a:endParaRPr lang="en-ZA" sz="2800" dirty="0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- Depressed mood, Affective</a:t>
                      </a:r>
                      <a:r>
                        <a:rPr lang="en-ZA" sz="2800" baseline="0" dirty="0" smtClean="0"/>
                        <a:t> lability</a:t>
                      </a:r>
                      <a:endParaRPr lang="en-ZA" sz="2800" dirty="0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b="1" dirty="0" smtClean="0"/>
              <a:t>CORTICAL DEMENTIAS </a:t>
            </a:r>
            <a:br>
              <a:rPr lang="en-ZA" b="1" dirty="0" smtClean="0"/>
            </a:br>
            <a:r>
              <a:rPr lang="en-ZA" b="1" dirty="0" smtClean="0"/>
              <a:t>DAT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ZA" sz="3600" dirty="0" smtClean="0"/>
              <a:t>The most common type of dementia – 70%</a:t>
            </a:r>
          </a:p>
          <a:p>
            <a:pPr>
              <a:buFont typeface="Wingdings" pitchFamily="2" charset="2"/>
              <a:buChar char="§"/>
            </a:pPr>
            <a:endParaRPr lang="en-ZA" sz="3600" dirty="0" smtClean="0"/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Risk increases with age : 1% at age 60yrs, 40% at age 85 yrs</a:t>
            </a:r>
          </a:p>
          <a:p>
            <a:pPr>
              <a:buFont typeface="Wingdings" pitchFamily="2" charset="2"/>
              <a:buChar char="§"/>
            </a:pPr>
            <a:endParaRPr lang="en-ZA" sz="3600" dirty="0" smtClean="0"/>
          </a:p>
          <a:p>
            <a:pPr>
              <a:buFont typeface="Wingdings" pitchFamily="2" charset="2"/>
              <a:buChar char="§"/>
            </a:pPr>
            <a:r>
              <a:rPr lang="en-ZA" sz="3600" dirty="0" smtClean="0"/>
              <a:t>Female to Male ratio = 1:4</a:t>
            </a:r>
          </a:p>
          <a:p>
            <a:pPr>
              <a:buFont typeface="Wingdings" pitchFamily="2" charset="2"/>
              <a:buChar char="§"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1007</Words>
  <Application>Microsoft Office PowerPoint</Application>
  <PresentationFormat>On-screen Show (4:3)</PresentationFormat>
  <Paragraphs>231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DEMENTIAS</vt:lpstr>
      <vt:lpstr>    INTRODUCTION</vt:lpstr>
      <vt:lpstr>INTRODUCTION</vt:lpstr>
      <vt:lpstr> CORTICAL DEMENTIAS </vt:lpstr>
      <vt:lpstr>SUB-CORTICAL DEMENTIAS</vt:lpstr>
      <vt:lpstr>  MIXED DEMENTIAS</vt:lpstr>
      <vt:lpstr>CORTICAL v SUBCORTICAL DEMENTIAS</vt:lpstr>
      <vt:lpstr>CORTICAL v SUBCORTICAL DEMENTIAS</vt:lpstr>
      <vt:lpstr>CORTICAL DEMENTIAS  DAT</vt:lpstr>
      <vt:lpstr>RISK FACTORS DAT</vt:lpstr>
      <vt:lpstr>PATHOPHYSIOLOGY DAT</vt:lpstr>
      <vt:lpstr>PATHOPHYSIOLOGY... DAT</vt:lpstr>
      <vt:lpstr>CLINICAL FEATURES  DAT</vt:lpstr>
      <vt:lpstr>CLINICAL FEATURES  DAT...</vt:lpstr>
      <vt:lpstr>CLINICAL FEATURES  DAT...</vt:lpstr>
      <vt:lpstr>CLINICAL FEATURES  DAT...</vt:lpstr>
      <vt:lpstr>FACTORS ASSOCIATED WITH POOR PROGNOSIS</vt:lpstr>
      <vt:lpstr>ASSESSMENT DAT</vt:lpstr>
      <vt:lpstr>ASSESSMENT DAT...</vt:lpstr>
      <vt:lpstr>ASSESSMENT DAT...</vt:lpstr>
      <vt:lpstr>ASSESSMENT DAT...</vt:lpstr>
      <vt:lpstr>PHARMACOLOGICAL MANAGEMENT DAT</vt:lpstr>
      <vt:lpstr>PHARMACOLOGICAL MANAGEMENT DAT...</vt:lpstr>
      <vt:lpstr>Slide 24</vt:lpstr>
      <vt:lpstr>VASCULAR DEMENTIA VaD</vt:lpstr>
      <vt:lpstr>PATHOPHYSIOLOGY –  VaD</vt:lpstr>
      <vt:lpstr>PATHOPHYSIOLOGY –  VaD...</vt:lpstr>
      <vt:lpstr>EPIDEMIOLOGY -VaD</vt:lpstr>
      <vt:lpstr>CLINICAL FEATURES VaD</vt:lpstr>
      <vt:lpstr>CLINICAL FEATURES VaD...</vt:lpstr>
      <vt:lpstr>INVESTIGATIONS –  VaD</vt:lpstr>
      <vt:lpstr>MANAGEMENT –  VaD</vt:lpstr>
      <vt:lpstr>MANAGEMENT –  VaD</vt:lpstr>
      <vt:lpstr>Slide 34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DEMENTIAS</dc:title>
  <dc:creator>Dr  Ntsanwisi</dc:creator>
  <cp:lastModifiedBy>Dr  Ntsanwisi</cp:lastModifiedBy>
  <cp:revision>56</cp:revision>
  <dcterms:created xsi:type="dcterms:W3CDTF">2012-08-30T18:10:54Z</dcterms:created>
  <dcterms:modified xsi:type="dcterms:W3CDTF">2013-04-17T20:37:43Z</dcterms:modified>
</cp:coreProperties>
</file>